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28800425" cy="3243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EF6FC"/>
    <a:srgbClr val="CC00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7353" autoAdjust="0"/>
    <p:restoredTop sz="86347" autoAdjust="0"/>
  </p:normalViewPr>
  <p:slideViewPr>
    <p:cSldViewPr snapToGrid="0">
      <p:cViewPr>
        <p:scale>
          <a:sx n="32" d="100"/>
          <a:sy n="32" d="100"/>
        </p:scale>
        <p:origin x="1080" y="-36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B64DA-3573-47DF-B00B-3FD9FE1C51D2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1143000"/>
            <a:ext cx="2740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DB99-5069-4E7E-AF25-85EE4CE70D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45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1pPr>
    <a:lvl2pPr marL="1496797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2pPr>
    <a:lvl3pPr marL="2993596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3pPr>
    <a:lvl4pPr marL="4490393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4pPr>
    <a:lvl5pPr marL="5987189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5pPr>
    <a:lvl6pPr marL="7483986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6pPr>
    <a:lvl7pPr marL="8980786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7pPr>
    <a:lvl8pPr marL="10477582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8pPr>
    <a:lvl9pPr marL="11974379" algn="l" defTabSz="2993596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4DB99-5069-4E7E-AF25-85EE4CE70D6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64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308361"/>
            <a:ext cx="24480361" cy="11292464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7036306"/>
            <a:ext cx="21600319" cy="783114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868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78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726906"/>
            <a:ext cx="6210092" cy="2748784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726906"/>
            <a:ext cx="18270270" cy="2748784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9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92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086435"/>
            <a:ext cx="24840367" cy="13492389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1706467"/>
            <a:ext cx="24840367" cy="7095329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02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8634530"/>
            <a:ext cx="12240181" cy="2058021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8634530"/>
            <a:ext cx="12240181" cy="2058021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1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726913"/>
            <a:ext cx="24840367" cy="62694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7951278"/>
            <a:ext cx="12183928" cy="3896799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1848077"/>
            <a:ext cx="12183928" cy="174267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7951278"/>
            <a:ext cx="12243932" cy="3896799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1848077"/>
            <a:ext cx="12243932" cy="174267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74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91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8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62387"/>
            <a:ext cx="9288887" cy="7568353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4670162"/>
            <a:ext cx="14580215" cy="2305044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9730740"/>
            <a:ext cx="9288887" cy="1802740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9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62387"/>
            <a:ext cx="9288887" cy="7568353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4670162"/>
            <a:ext cx="14580215" cy="2305044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9730740"/>
            <a:ext cx="9288887" cy="1802740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726913"/>
            <a:ext cx="24840367" cy="6269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8634530"/>
            <a:ext cx="24840367" cy="20580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0063188"/>
            <a:ext cx="6480096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427A-98DC-4CA5-B442-0097ECF0EF6B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0063188"/>
            <a:ext cx="9720143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0063188"/>
            <a:ext cx="6480096" cy="172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A525E-1236-4E8D-9AC9-58CBD0C5A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28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faros.hsjdbcn.org/es/articulo/menores-4-anos-no-deben-comer-frutos-secos-riesgo-asfixia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aeped.es/sites/default/files/documentos/cuerpo_ext_via_aere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epap.org/sites/default/files/06_atragantamiento_2.pdf" TargetMode="External"/><Relationship Id="rId5" Type="http://schemas.openxmlformats.org/officeDocument/2006/relationships/hyperlink" Target="http://www.seup.org/pdf_public/hojas_padres/prevencion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kidshealth.org/es/parents/choking-esp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CC0099"/>
            </a:gs>
            <a:gs pos="0">
              <a:srgbClr val="FF99FF"/>
            </a:gs>
            <a:gs pos="44000">
              <a:srgbClr val="00B0F0"/>
            </a:gs>
            <a:gs pos="63000">
              <a:schemeClr val="accent1">
                <a:lumMod val="45000"/>
                <a:lumOff val="55000"/>
              </a:schemeClr>
            </a:gs>
            <a:gs pos="83000">
              <a:srgbClr val="92D05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1554479"/>
            <a:ext cx="28800425" cy="870243"/>
          </a:xfrm>
        </p:spPr>
        <p:txBody>
          <a:bodyPr>
            <a:normAutofit fontScale="90000"/>
          </a:bodyPr>
          <a:lstStyle/>
          <a:p>
            <a:br>
              <a:rPr lang="es-ES" sz="3200" b="1" i="1" dirty="0">
                <a:solidFill>
                  <a:srgbClr val="FEF6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3200" b="1" i="1" dirty="0">
                <a:solidFill>
                  <a:srgbClr val="FEF6F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i="1" dirty="0">
                <a:solidFill>
                  <a:srgbClr val="FEF6F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CONGRÉS CATALÀ D´INFERERIA I SALUT ESCOLAR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" y="2556324"/>
            <a:ext cx="28800425" cy="1655082"/>
          </a:xfrm>
        </p:spPr>
        <p:txBody>
          <a:bodyPr>
            <a:noAutofit/>
          </a:bodyPr>
          <a:lstStyle/>
          <a:p>
            <a:r>
              <a:rPr lang="es-E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 actuación frente a un atragantamiento en la guardería para maestros</a:t>
            </a:r>
            <a:endParaRPr 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i="1" u="sng" dirty="0"/>
              <a:t>Ruiz </a:t>
            </a:r>
            <a:r>
              <a:rPr lang="es-ES" sz="3200" b="1" i="1" u="sng" dirty="0" err="1"/>
              <a:t>Amador,Jéssica</a:t>
            </a:r>
            <a:r>
              <a:rPr lang="es-ES" sz="3200" b="1" i="1" u="sng" dirty="0"/>
              <a:t> ; Jorge </a:t>
            </a:r>
            <a:r>
              <a:rPr lang="es-ES" sz="3200" b="1" i="1" u="sng" dirty="0" err="1"/>
              <a:t>Gongóra,Ainara</a:t>
            </a:r>
            <a:r>
              <a:rPr lang="es-ES" sz="3200" b="1" i="1" u="sng" dirty="0"/>
              <a:t>; Herrera Floro, Tamara; Mas </a:t>
            </a:r>
            <a:r>
              <a:rPr lang="es-ES" sz="3200" b="1" i="1" u="sng" dirty="0" err="1"/>
              <a:t>Martil</a:t>
            </a:r>
            <a:r>
              <a:rPr lang="es-ES" sz="3200" b="1" i="1" u="sng" dirty="0"/>
              <a:t>, Rocío; Sánchez González, Sara</a:t>
            </a:r>
          </a:p>
          <a:p>
            <a:endParaRPr lang="es-ES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269105"/>
            <a:ext cx="3354343" cy="4181314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966153" y="4909861"/>
            <a:ext cx="27075447" cy="2934795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atragantamiento es una situación que puede acarrear graves consecuencias, representando en ocasiones una amenaza inmediata para la vida.</a:t>
            </a:r>
          </a:p>
          <a:p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mayor parte de los episodios de atragantamiento ocurren cuando el niño está comiendo o jugando y en presencia de otra persona.</a:t>
            </a:r>
          </a:p>
          <a:p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de mortalidad en nuestro entorno actualmente nos demuestran que en comparación con épocas anteriores, éstos son inferiores y una de las principales causas es debido a una mejora en la educación sanitaria. No obstante, no debemos olvidar que el ahogamiento por cuerpo extraño representa el 40% de las muertes accidentales en niños menores de un año.</a:t>
            </a:r>
          </a:p>
          <a:p>
            <a:pPr algn="ctr"/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>
            <a:off x="8866506" y="8101571"/>
            <a:ext cx="19175094" cy="2200669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El objetivo de esta formación es mostrar a los maestros de guarderías; donde encontraremos niños lactantes hasta los 3 años de edad, los pasos a seguir si se encuentran ante un atragantamiento y cómo deberán de actuar ante tal situación.</a:t>
            </a:r>
          </a:p>
          <a:p>
            <a:pPr algn="ctr"/>
            <a:endParaRPr lang="es-ES" sz="1050" dirty="0"/>
          </a:p>
        </p:txBody>
      </p:sp>
      <p:sp>
        <p:nvSpPr>
          <p:cNvPr id="12" name="Rectángulo 11"/>
          <p:cNvSpPr/>
          <p:nvPr/>
        </p:nvSpPr>
        <p:spPr>
          <a:xfrm>
            <a:off x="8866506" y="10631178"/>
            <a:ext cx="19175094" cy="5384681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MATERIAL Y MÉTODOS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 lo largo del curso escolar se concretarán con los maestros de guarderías la realización de dos sesiones. Para ello nos ayudaremos de una exposición en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además de manuales que serán entregados, donde se explicará de forma explícita y clara toda la información necesaria. De igual forma se prepararán videos para que puedan ver de forma representativa cuáles son los pasos a seguir y cómo realizarlos.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Para la segunda sesión utilizaremos maniquís de bebés y de niños un poco más grandes para la puesta en práctica con los maestros de todo lo aprendido en la sesión informativa anterior, donde nos pondremos en posibles situaciones reales y poder hacer simulaciones de diferentes casos ante los niños.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Finalmente sería conveniente poder realizar una tercera sesión informativa y a la vez práctica de manera opcional para los padres de estos niños de las guarderías que estén interesados en poder adquirir dichos conocimientos y de cómo podrían actuar para prevenir el atragantamiento y de cómo actuar en caso de que se produjera.</a:t>
            </a:r>
          </a:p>
          <a:p>
            <a:pPr algn="ctr"/>
            <a:endParaRPr lang="es-ES" dirty="0"/>
          </a:p>
        </p:txBody>
      </p:sp>
      <p:sp>
        <p:nvSpPr>
          <p:cNvPr id="13" name="Rectángulo 12"/>
          <p:cNvSpPr/>
          <p:nvPr/>
        </p:nvSpPr>
        <p:spPr>
          <a:xfrm>
            <a:off x="8866506" y="16273364"/>
            <a:ext cx="19175094" cy="4632960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La primera sesión para los maestros  será a nivel más informativo en la cual podrán conocer qué es un atragantamiento, cuáles son las principales causas que lo provocan y cómo pueden prevenirlo. Además también conocerán los pasos a seguir ante un niño con atragantamiento estando aun consciente o inconsciente.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En la segunda sesión al ayudarnos con los maniquís podrán simular cómo actuarían en caso de que se diera el atragantamiento, cómo manejar la situación y cuál sería la secuencia de los pasos a seguir.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La última sesión que sería dedicada a los padres, estaría un poco dividida, de forma que primero se daría toda la información necesaria de forma clara y algo más resumida y finalmente poder también poner en práctica y simular alguno de los casos en los que pudieran encontrarse con sus hijos en su vida diaria.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54" y="8102160"/>
            <a:ext cx="7659686" cy="12804164"/>
          </a:xfrm>
          <a:prstGeom prst="rect">
            <a:avLst/>
          </a:prstGeom>
          <a:effectLst>
            <a:outerShdw dist="50800" dir="5400000" sx="95000" sy="95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contourW="12700" prstMaterial="dkEdge">
            <a:contourClr>
              <a:srgbClr val="FFFF00"/>
            </a:contourClr>
          </a:sp3d>
        </p:spPr>
      </p:pic>
      <p:sp>
        <p:nvSpPr>
          <p:cNvPr id="17" name="Rectángulo 16"/>
          <p:cNvSpPr/>
          <p:nvPr/>
        </p:nvSpPr>
        <p:spPr>
          <a:xfrm>
            <a:off x="966153" y="21163828"/>
            <a:ext cx="26979404" cy="3095899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Es importantísimo saber qué hacer ante un atragantamiento  ya que si no se resuelve de forma rápida el niño puede acabar sufriendo daños graves.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El atragantamiento suele ocurrir de forma rápida e inesperada, creando mucha angustia en sus cuidadores (padres, maestros, familia…) por la posibilidad de asfixia. De ahí la importancia de saber cómo actuar ante tal situación.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guarderías es el segundo lugar después de los hogares donde mayor tiempo pasan los niños hasta que empiezan la escuela a partir de los 3 años de edad.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966153" y="24810720"/>
            <a:ext cx="27075448" cy="6957192"/>
          </a:xfrm>
          <a:prstGeom prst="rect">
            <a:avLst/>
          </a:prstGeom>
          <a:gradFill>
            <a:gsLst>
              <a:gs pos="100000">
                <a:srgbClr val="CC0099"/>
              </a:gs>
              <a:gs pos="8000">
                <a:schemeClr val="accent2"/>
              </a:gs>
              <a:gs pos="100000">
                <a:srgbClr val="00B0F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92D050"/>
              </a:gs>
              <a:gs pos="100000">
                <a:srgbClr val="FFFF00"/>
              </a:gs>
            </a:gsLst>
            <a:lin ang="5400000" scaled="1"/>
          </a:gra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E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pPr lvl="0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-Sociedad Española de Urgencias de Pediatría (SEUP).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“Manual sobre  cómo actuar ante un accidente  infantil”. Año 2010. </a:t>
            </a:r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http://www.seup.org/pdf_public/hojas_padres/prevencion.pdf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Asociación Española de Pediatría de Atención Primaria (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AEPap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Guía de Ayuda para el manejo práctico de los problemas pediátricos más frecuentes en la escuela y guardería. Consejos para el profesorado y los cuidadores escolares”. Año 2015.</a:t>
            </a:r>
          </a:p>
          <a:p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https://www.aepap.org/sites/default/files/06_atragantamiento_2.pdf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Asociación Española de Pediatría (AEP).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“Cuerpos extraños en la vía respiratoria” Año 2009.</a:t>
            </a:r>
          </a:p>
          <a:p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http://www.aeped.es/sites/default/files/documentos/cuerpo_ext_via_aerea.pdf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Sant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Joan de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Deu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 Hospital Barcelona (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hsjdbcn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Artículo “los menores de 4 años no deben comer frutos secos por el riesgo de asfixia”. Año 2015.</a:t>
            </a:r>
          </a:p>
          <a:p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http://faros.hsjdbcn.org/es/articulo/menores-4-anos-no-deben-comer-frutos-secos-riesgo-asfixia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“Asfixia por aspiración” Articulo de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KidsHealth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 Año 2016</a:t>
            </a:r>
          </a:p>
          <a:p>
            <a:r>
              <a:rPr lang="es-ES" sz="28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http://kidshealth.org/es/parents/choking-esp.html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6008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751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I CONGRÉS CATALÀ D´INFERERIA I SALUT ESCOLAR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othman</dc:creator>
  <cp:lastModifiedBy>othman</cp:lastModifiedBy>
  <cp:revision>21</cp:revision>
  <dcterms:created xsi:type="dcterms:W3CDTF">2016-09-22T17:18:53Z</dcterms:created>
  <dcterms:modified xsi:type="dcterms:W3CDTF">2016-09-22T21:23:20Z</dcterms:modified>
</cp:coreProperties>
</file>