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257" r:id="rId3"/>
    <p:sldId id="297" r:id="rId4"/>
    <p:sldId id="265" r:id="rId5"/>
    <p:sldId id="305" r:id="rId6"/>
    <p:sldId id="260" r:id="rId7"/>
    <p:sldId id="286" r:id="rId8"/>
    <p:sldId id="284" r:id="rId9"/>
    <p:sldId id="304" r:id="rId10"/>
    <p:sldId id="267" r:id="rId11"/>
    <p:sldId id="326" r:id="rId12"/>
    <p:sldId id="311" r:id="rId13"/>
    <p:sldId id="283" r:id="rId14"/>
    <p:sldId id="315" r:id="rId15"/>
    <p:sldId id="316" r:id="rId16"/>
    <p:sldId id="317" r:id="rId17"/>
    <p:sldId id="280" r:id="rId18"/>
    <p:sldId id="288" r:id="rId19"/>
    <p:sldId id="291" r:id="rId20"/>
    <p:sldId id="308" r:id="rId21"/>
    <p:sldId id="318" r:id="rId22"/>
    <p:sldId id="290" r:id="rId23"/>
    <p:sldId id="319" r:id="rId24"/>
    <p:sldId id="272" r:id="rId25"/>
    <p:sldId id="292" r:id="rId26"/>
    <p:sldId id="320" r:id="rId27"/>
    <p:sldId id="293" r:id="rId28"/>
    <p:sldId id="322" r:id="rId29"/>
    <p:sldId id="294" r:id="rId30"/>
    <p:sldId id="323" r:id="rId31"/>
    <p:sldId id="273" r:id="rId32"/>
    <p:sldId id="314" r:id="rId33"/>
    <p:sldId id="327" r:id="rId34"/>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3399"/>
    <a:srgbClr val="FF33CC"/>
    <a:srgbClr val="FFFFCC"/>
    <a:srgbClr val="9900FF"/>
    <a:srgbClr val="66CCFF"/>
    <a:srgbClr val="99FF66"/>
    <a:srgbClr val="0000FF"/>
    <a:srgbClr val="C90305"/>
    <a:srgbClr val="EED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5" autoAdjust="0"/>
    <p:restoredTop sz="80909" autoAdjust="0"/>
  </p:normalViewPr>
  <p:slideViewPr>
    <p:cSldViewPr snapToGrid="0">
      <p:cViewPr varScale="1">
        <p:scale>
          <a:sx n="56" d="100"/>
          <a:sy n="56"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C113C-D597-4CF6-B26B-68391E14DE73}" type="doc">
      <dgm:prSet loTypeId="urn:microsoft.com/office/officeart/2005/8/layout/vList3" loCatId="list" qsTypeId="urn:microsoft.com/office/officeart/2005/8/quickstyle/3d2" qsCatId="3D" csTypeId="urn:microsoft.com/office/officeart/2005/8/colors/accent1_2" csCatId="accent1" phldr="1"/>
      <dgm:spPr/>
      <dgm:t>
        <a:bodyPr/>
        <a:lstStyle/>
        <a:p>
          <a:endParaRPr lang="es-ES"/>
        </a:p>
      </dgm:t>
    </dgm:pt>
    <dgm:pt modelId="{7089498A-BD37-44C3-A486-2768DF2DA3FA}">
      <dgm:prSet phldrT="[Texto]" custT="1"/>
      <dgm:spPr/>
      <dgm:t>
        <a:bodyPr/>
        <a:lstStyle/>
        <a:p>
          <a:pPr algn="r"/>
          <a:r>
            <a:rPr lang="es-ES" sz="2800" dirty="0" smtClean="0">
              <a:effectLst>
                <a:glow rad="38100">
                  <a:schemeClr val="tx1">
                    <a:lumMod val="95000"/>
                    <a:lumOff val="5000"/>
                  </a:schemeClr>
                </a:glow>
              </a:effectLst>
            </a:rPr>
            <a:t>Metodología cuantitativa</a:t>
          </a:r>
          <a:endParaRPr lang="es-ES" sz="2800" dirty="0">
            <a:effectLst>
              <a:glow rad="38100">
                <a:schemeClr val="tx1">
                  <a:lumMod val="95000"/>
                  <a:lumOff val="5000"/>
                </a:schemeClr>
              </a:glow>
            </a:effectLst>
          </a:endParaRPr>
        </a:p>
      </dgm:t>
    </dgm:pt>
    <dgm:pt modelId="{E2BF2EDE-FC5B-4EC9-A308-758949CBEABB}" type="parTrans" cxnId="{5CE411B8-A0B1-40BB-9B61-10941DF8E697}">
      <dgm:prSet/>
      <dgm:spPr/>
      <dgm:t>
        <a:bodyPr/>
        <a:lstStyle/>
        <a:p>
          <a:endParaRPr lang="es-ES" sz="1600"/>
        </a:p>
      </dgm:t>
    </dgm:pt>
    <dgm:pt modelId="{C7A21A21-1DA1-44F0-BAF2-F1C351DC7E38}" type="sibTrans" cxnId="{5CE411B8-A0B1-40BB-9B61-10941DF8E697}">
      <dgm:prSet/>
      <dgm:spPr/>
      <dgm:t>
        <a:bodyPr/>
        <a:lstStyle/>
        <a:p>
          <a:endParaRPr lang="es-ES" sz="1600"/>
        </a:p>
      </dgm:t>
    </dgm:pt>
    <dgm:pt modelId="{E962A03B-8F9C-4CA3-83AF-F2A07EDA8279}">
      <dgm:prSet phldrT="[Texto]" custT="1"/>
      <dgm:spPr/>
      <dgm:t>
        <a:bodyPr/>
        <a:lstStyle/>
        <a:p>
          <a:pPr algn="r"/>
          <a:r>
            <a:rPr lang="es-ES" sz="2800" dirty="0" smtClean="0">
              <a:effectLst>
                <a:glow rad="38100">
                  <a:schemeClr val="tx1">
                    <a:lumMod val="95000"/>
                    <a:lumOff val="5000"/>
                  </a:schemeClr>
                </a:glow>
              </a:effectLst>
            </a:rPr>
            <a:t>Experimental controlado</a:t>
          </a:r>
          <a:endParaRPr lang="es-ES" sz="2800" dirty="0">
            <a:effectLst>
              <a:glow rad="38100">
                <a:schemeClr val="tx1">
                  <a:lumMod val="95000"/>
                  <a:lumOff val="5000"/>
                </a:schemeClr>
              </a:glow>
            </a:effectLst>
          </a:endParaRPr>
        </a:p>
      </dgm:t>
    </dgm:pt>
    <dgm:pt modelId="{EEDBDC14-AF6E-457D-AE00-AF9A816914C1}" type="parTrans" cxnId="{B19E42F4-7696-4547-92CF-2A24B313B790}">
      <dgm:prSet/>
      <dgm:spPr/>
      <dgm:t>
        <a:bodyPr/>
        <a:lstStyle/>
        <a:p>
          <a:endParaRPr lang="es-ES" sz="1600"/>
        </a:p>
      </dgm:t>
    </dgm:pt>
    <dgm:pt modelId="{B0C22C5F-6929-48FA-ACC1-FED19C26BD0F}" type="sibTrans" cxnId="{B19E42F4-7696-4547-92CF-2A24B313B790}">
      <dgm:prSet/>
      <dgm:spPr/>
      <dgm:t>
        <a:bodyPr/>
        <a:lstStyle/>
        <a:p>
          <a:endParaRPr lang="es-ES" sz="1600"/>
        </a:p>
      </dgm:t>
    </dgm:pt>
    <dgm:pt modelId="{70949B06-4829-4EE9-B666-B3A06C46D51C}">
      <dgm:prSet custT="1"/>
      <dgm:spPr/>
      <dgm:t>
        <a:bodyPr/>
        <a:lstStyle/>
        <a:p>
          <a:pPr algn="r"/>
          <a:r>
            <a:rPr lang="es-ES" sz="2800" dirty="0" smtClean="0">
              <a:effectLst>
                <a:glow rad="38100">
                  <a:schemeClr val="tx1">
                    <a:lumMod val="95000"/>
                    <a:lumOff val="5000"/>
                  </a:schemeClr>
                </a:glow>
              </a:effectLst>
            </a:rPr>
            <a:t>Estudio longitudinal y prospectivo</a:t>
          </a:r>
          <a:endParaRPr lang="es-ES" sz="2800" dirty="0">
            <a:effectLst>
              <a:glow rad="38100">
                <a:schemeClr val="tx1">
                  <a:lumMod val="95000"/>
                  <a:lumOff val="5000"/>
                </a:schemeClr>
              </a:glow>
            </a:effectLst>
          </a:endParaRPr>
        </a:p>
      </dgm:t>
    </dgm:pt>
    <dgm:pt modelId="{08547F0C-E78E-4260-BAE8-C26309B0DA39}" type="parTrans" cxnId="{7DF82427-4FA4-482B-B255-4E4206A96E07}">
      <dgm:prSet/>
      <dgm:spPr/>
      <dgm:t>
        <a:bodyPr/>
        <a:lstStyle/>
        <a:p>
          <a:endParaRPr lang="es-ES" sz="1600"/>
        </a:p>
      </dgm:t>
    </dgm:pt>
    <dgm:pt modelId="{D4355AE7-0809-415D-AE76-E59938F2CAC4}" type="sibTrans" cxnId="{7DF82427-4FA4-482B-B255-4E4206A96E07}">
      <dgm:prSet/>
      <dgm:spPr/>
      <dgm:t>
        <a:bodyPr/>
        <a:lstStyle/>
        <a:p>
          <a:endParaRPr lang="es-ES" sz="1600"/>
        </a:p>
      </dgm:t>
    </dgm:pt>
    <dgm:pt modelId="{313FEB28-6AF0-448F-AB96-0DC06460C695}" type="pres">
      <dgm:prSet presAssocID="{866C113C-D597-4CF6-B26B-68391E14DE73}" presName="linearFlow" presStyleCnt="0">
        <dgm:presLayoutVars>
          <dgm:dir/>
          <dgm:resizeHandles val="exact"/>
        </dgm:presLayoutVars>
      </dgm:prSet>
      <dgm:spPr/>
      <dgm:t>
        <a:bodyPr/>
        <a:lstStyle/>
        <a:p>
          <a:endParaRPr lang="es-ES"/>
        </a:p>
      </dgm:t>
    </dgm:pt>
    <dgm:pt modelId="{9BB79B3E-DB7D-4CBF-8833-A409676666DD}" type="pres">
      <dgm:prSet presAssocID="{7089498A-BD37-44C3-A486-2768DF2DA3FA}" presName="composite" presStyleCnt="0"/>
      <dgm:spPr/>
    </dgm:pt>
    <dgm:pt modelId="{4F82F7E9-3921-4444-BF19-373896621FC8}" type="pres">
      <dgm:prSet presAssocID="{7089498A-BD37-44C3-A486-2768DF2DA3FA}" presName="imgShp" presStyleLbl="fgImgPlace1" presStyleIdx="0" presStyleCnt="3"/>
      <dgm:spPr/>
    </dgm:pt>
    <dgm:pt modelId="{32576130-A7FB-43DA-B615-C79C69CFC974}" type="pres">
      <dgm:prSet presAssocID="{7089498A-BD37-44C3-A486-2768DF2DA3FA}" presName="txShp" presStyleLbl="node1" presStyleIdx="0" presStyleCnt="3" custScaleX="138559" custScaleY="116980" custLinFactNeighborX="1662">
        <dgm:presLayoutVars>
          <dgm:bulletEnabled val="1"/>
        </dgm:presLayoutVars>
      </dgm:prSet>
      <dgm:spPr/>
      <dgm:t>
        <a:bodyPr/>
        <a:lstStyle/>
        <a:p>
          <a:endParaRPr lang="es-ES"/>
        </a:p>
      </dgm:t>
    </dgm:pt>
    <dgm:pt modelId="{EAF36214-7C9E-4B29-83FA-601464EA84D9}" type="pres">
      <dgm:prSet presAssocID="{C7A21A21-1DA1-44F0-BAF2-F1C351DC7E38}" presName="spacing" presStyleCnt="0"/>
      <dgm:spPr/>
    </dgm:pt>
    <dgm:pt modelId="{DC5DCD8E-BAB2-44A0-ADDD-3631E6F3FEC2}" type="pres">
      <dgm:prSet presAssocID="{E962A03B-8F9C-4CA3-83AF-F2A07EDA8279}" presName="composite" presStyleCnt="0"/>
      <dgm:spPr/>
    </dgm:pt>
    <dgm:pt modelId="{3C5588A5-85F6-438F-8B2A-FF82C2A0A980}" type="pres">
      <dgm:prSet presAssocID="{E962A03B-8F9C-4CA3-83AF-F2A07EDA8279}" presName="imgShp" presStyleLbl="fgImgPlace1" presStyleIdx="1" presStyleCnt="3"/>
      <dgm:spPr/>
    </dgm:pt>
    <dgm:pt modelId="{DD144900-4DD8-4C5A-B004-C3AD8A3D0CC7}" type="pres">
      <dgm:prSet presAssocID="{E962A03B-8F9C-4CA3-83AF-F2A07EDA8279}" presName="txShp" presStyleLbl="node1" presStyleIdx="1" presStyleCnt="3" custScaleX="138559" custScaleY="116980" custLinFactNeighborX="1662">
        <dgm:presLayoutVars>
          <dgm:bulletEnabled val="1"/>
        </dgm:presLayoutVars>
      </dgm:prSet>
      <dgm:spPr/>
      <dgm:t>
        <a:bodyPr/>
        <a:lstStyle/>
        <a:p>
          <a:endParaRPr lang="es-ES"/>
        </a:p>
      </dgm:t>
    </dgm:pt>
    <dgm:pt modelId="{159E8F99-EB3A-4F15-B863-EF612C7D1DE8}" type="pres">
      <dgm:prSet presAssocID="{B0C22C5F-6929-48FA-ACC1-FED19C26BD0F}" presName="spacing" presStyleCnt="0"/>
      <dgm:spPr/>
    </dgm:pt>
    <dgm:pt modelId="{75892A08-2211-4FB0-B195-02A65F86BD91}" type="pres">
      <dgm:prSet presAssocID="{70949B06-4829-4EE9-B666-B3A06C46D51C}" presName="composite" presStyleCnt="0"/>
      <dgm:spPr/>
    </dgm:pt>
    <dgm:pt modelId="{528FD996-00D2-4123-9704-D605F8293DDC}" type="pres">
      <dgm:prSet presAssocID="{70949B06-4829-4EE9-B666-B3A06C46D51C}" presName="imgShp" presStyleLbl="fgImgPlace1" presStyleIdx="2" presStyleCnt="3"/>
      <dgm:spPr/>
    </dgm:pt>
    <dgm:pt modelId="{ABC954F2-0474-4664-9D2E-E57360847AB2}" type="pres">
      <dgm:prSet presAssocID="{70949B06-4829-4EE9-B666-B3A06C46D51C}" presName="txShp" presStyleLbl="node1" presStyleIdx="2" presStyleCnt="3" custScaleX="138559" custScaleY="116980" custLinFactNeighborX="1662">
        <dgm:presLayoutVars>
          <dgm:bulletEnabled val="1"/>
        </dgm:presLayoutVars>
      </dgm:prSet>
      <dgm:spPr/>
      <dgm:t>
        <a:bodyPr/>
        <a:lstStyle/>
        <a:p>
          <a:endParaRPr lang="es-ES"/>
        </a:p>
      </dgm:t>
    </dgm:pt>
  </dgm:ptLst>
  <dgm:cxnLst>
    <dgm:cxn modelId="{7DF82427-4FA4-482B-B255-4E4206A96E07}" srcId="{866C113C-D597-4CF6-B26B-68391E14DE73}" destId="{70949B06-4829-4EE9-B666-B3A06C46D51C}" srcOrd="2" destOrd="0" parTransId="{08547F0C-E78E-4260-BAE8-C26309B0DA39}" sibTransId="{D4355AE7-0809-415D-AE76-E59938F2CAC4}"/>
    <dgm:cxn modelId="{4A85F1D0-6B44-4DAA-8C92-38F4FD6ECE14}" type="presOf" srcId="{7089498A-BD37-44C3-A486-2768DF2DA3FA}" destId="{32576130-A7FB-43DA-B615-C79C69CFC974}" srcOrd="0" destOrd="0" presId="urn:microsoft.com/office/officeart/2005/8/layout/vList3"/>
    <dgm:cxn modelId="{B19E42F4-7696-4547-92CF-2A24B313B790}" srcId="{866C113C-D597-4CF6-B26B-68391E14DE73}" destId="{E962A03B-8F9C-4CA3-83AF-F2A07EDA8279}" srcOrd="1" destOrd="0" parTransId="{EEDBDC14-AF6E-457D-AE00-AF9A816914C1}" sibTransId="{B0C22C5F-6929-48FA-ACC1-FED19C26BD0F}"/>
    <dgm:cxn modelId="{5CE411B8-A0B1-40BB-9B61-10941DF8E697}" srcId="{866C113C-D597-4CF6-B26B-68391E14DE73}" destId="{7089498A-BD37-44C3-A486-2768DF2DA3FA}" srcOrd="0" destOrd="0" parTransId="{E2BF2EDE-FC5B-4EC9-A308-758949CBEABB}" sibTransId="{C7A21A21-1DA1-44F0-BAF2-F1C351DC7E38}"/>
    <dgm:cxn modelId="{2CDBE2B5-0B21-4E7E-950B-17FDD170C038}" type="presOf" srcId="{866C113C-D597-4CF6-B26B-68391E14DE73}" destId="{313FEB28-6AF0-448F-AB96-0DC06460C695}" srcOrd="0" destOrd="0" presId="urn:microsoft.com/office/officeart/2005/8/layout/vList3"/>
    <dgm:cxn modelId="{62E3B06C-C0F9-48A0-BB3C-FD55EA614DF2}" type="presOf" srcId="{70949B06-4829-4EE9-B666-B3A06C46D51C}" destId="{ABC954F2-0474-4664-9D2E-E57360847AB2}" srcOrd="0" destOrd="0" presId="urn:microsoft.com/office/officeart/2005/8/layout/vList3"/>
    <dgm:cxn modelId="{98008B8E-9F48-4CAA-92C9-FFC4EE4DF105}" type="presOf" srcId="{E962A03B-8F9C-4CA3-83AF-F2A07EDA8279}" destId="{DD144900-4DD8-4C5A-B004-C3AD8A3D0CC7}" srcOrd="0" destOrd="0" presId="urn:microsoft.com/office/officeart/2005/8/layout/vList3"/>
    <dgm:cxn modelId="{A99A1A56-B312-42F7-9B0D-36515429A639}" type="presParOf" srcId="{313FEB28-6AF0-448F-AB96-0DC06460C695}" destId="{9BB79B3E-DB7D-4CBF-8833-A409676666DD}" srcOrd="0" destOrd="0" presId="urn:microsoft.com/office/officeart/2005/8/layout/vList3"/>
    <dgm:cxn modelId="{23EA2866-4FBD-4FE9-A79C-EEBF941F55EE}" type="presParOf" srcId="{9BB79B3E-DB7D-4CBF-8833-A409676666DD}" destId="{4F82F7E9-3921-4444-BF19-373896621FC8}" srcOrd="0" destOrd="0" presId="urn:microsoft.com/office/officeart/2005/8/layout/vList3"/>
    <dgm:cxn modelId="{2963FA19-DDEF-4669-90A7-675D3D38C594}" type="presParOf" srcId="{9BB79B3E-DB7D-4CBF-8833-A409676666DD}" destId="{32576130-A7FB-43DA-B615-C79C69CFC974}" srcOrd="1" destOrd="0" presId="urn:microsoft.com/office/officeart/2005/8/layout/vList3"/>
    <dgm:cxn modelId="{FD5FD72C-FFB9-4A47-BAE5-5282290F28CD}" type="presParOf" srcId="{313FEB28-6AF0-448F-AB96-0DC06460C695}" destId="{EAF36214-7C9E-4B29-83FA-601464EA84D9}" srcOrd="1" destOrd="0" presId="urn:microsoft.com/office/officeart/2005/8/layout/vList3"/>
    <dgm:cxn modelId="{4A84EFE1-8169-459E-B6A2-9103272796CE}" type="presParOf" srcId="{313FEB28-6AF0-448F-AB96-0DC06460C695}" destId="{DC5DCD8E-BAB2-44A0-ADDD-3631E6F3FEC2}" srcOrd="2" destOrd="0" presId="urn:microsoft.com/office/officeart/2005/8/layout/vList3"/>
    <dgm:cxn modelId="{F241C863-0CD7-4023-89C0-DEE99670341B}" type="presParOf" srcId="{DC5DCD8E-BAB2-44A0-ADDD-3631E6F3FEC2}" destId="{3C5588A5-85F6-438F-8B2A-FF82C2A0A980}" srcOrd="0" destOrd="0" presId="urn:microsoft.com/office/officeart/2005/8/layout/vList3"/>
    <dgm:cxn modelId="{D8953B25-8F04-4EA6-B045-1F93D9A11D15}" type="presParOf" srcId="{DC5DCD8E-BAB2-44A0-ADDD-3631E6F3FEC2}" destId="{DD144900-4DD8-4C5A-B004-C3AD8A3D0CC7}" srcOrd="1" destOrd="0" presId="urn:microsoft.com/office/officeart/2005/8/layout/vList3"/>
    <dgm:cxn modelId="{55B89C55-E85E-4E92-B8F9-E13DE69511DE}" type="presParOf" srcId="{313FEB28-6AF0-448F-AB96-0DC06460C695}" destId="{159E8F99-EB3A-4F15-B863-EF612C7D1DE8}" srcOrd="3" destOrd="0" presId="urn:microsoft.com/office/officeart/2005/8/layout/vList3"/>
    <dgm:cxn modelId="{79D41F41-1366-48AB-8C75-3D518707FB5E}" type="presParOf" srcId="{313FEB28-6AF0-448F-AB96-0DC06460C695}" destId="{75892A08-2211-4FB0-B195-02A65F86BD91}" srcOrd="4" destOrd="0" presId="urn:microsoft.com/office/officeart/2005/8/layout/vList3"/>
    <dgm:cxn modelId="{87B8A00C-3FF7-4240-96A5-868F376CDB52}" type="presParOf" srcId="{75892A08-2211-4FB0-B195-02A65F86BD91}" destId="{528FD996-00D2-4123-9704-D605F8293DDC}" srcOrd="0" destOrd="0" presId="urn:microsoft.com/office/officeart/2005/8/layout/vList3"/>
    <dgm:cxn modelId="{638A80CD-D1DE-4659-B3FB-5DDE912F5578}" type="presParOf" srcId="{75892A08-2211-4FB0-B195-02A65F86BD91}" destId="{ABC954F2-0474-4664-9D2E-E57360847AB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92F46D-44AA-4861-A1F6-F08BD90E743E}" type="doc">
      <dgm:prSet loTypeId="urn:microsoft.com/office/officeart/2009/3/layout/IncreasingArrowsProcess" loCatId="process" qsTypeId="urn:microsoft.com/office/officeart/2005/8/quickstyle/3d2" qsCatId="3D" csTypeId="urn:microsoft.com/office/officeart/2005/8/colors/colorful4" csCatId="colorful" phldr="1"/>
      <dgm:spPr/>
    </dgm:pt>
    <dgm:pt modelId="{D3E2A82E-0DFE-434C-AFE8-0B68F14CD1C5}">
      <dgm:prSet phldrT="[Texto]" custT="1"/>
      <dgm:spPr/>
      <dgm:t>
        <a:bodyPr/>
        <a:lstStyle/>
        <a:p>
          <a:r>
            <a:rPr lang="es-ES" sz="24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1 </a:t>
          </a:r>
          <a:endParaRPr lang="es-ES" sz="24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gm:t>
    </dgm:pt>
    <dgm:pt modelId="{AAB5F16C-E3E6-4593-8869-09158F016622}" type="parTrans" cxnId="{79742E21-0EA6-45AE-A0C6-C710E6E85DA0}">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E06E1FC2-BEA6-4374-B55F-FC0E19BA35E4}" type="sibTrans" cxnId="{79742E21-0EA6-45AE-A0C6-C710E6E85DA0}">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61ABB596-1293-4DC2-AAC6-2EDA69CD6597}">
      <dgm:prSet phldrT="[Texto]" custT="1"/>
      <dgm:spPr/>
      <dgm:t>
        <a:bodyPr/>
        <a:lstStyle/>
        <a:p>
          <a:r>
            <a:rPr lang="es-ES" sz="24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3</a:t>
          </a:r>
          <a:endParaRPr lang="es-ES" sz="24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gm:t>
    </dgm:pt>
    <dgm:pt modelId="{BE0FA7CE-0D8B-4B8E-ABF1-157444902F0A}" type="parTrans" cxnId="{75BE4ACA-A135-496F-AB7B-1B102C5A47AC}">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DA918E16-301C-47B0-AFD7-D33884F99AE0}" type="sibTrans" cxnId="{75BE4ACA-A135-496F-AB7B-1B102C5A47AC}">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81D5B692-6976-4FC2-B1F8-A902D003A6AA}">
      <dgm:prSet phldrT="[Texto]" custT="1"/>
      <dgm:spPr/>
      <dgm:t>
        <a:bodyPr/>
        <a:lstStyle/>
        <a:p>
          <a:r>
            <a:rPr lang="es-ES" sz="24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4</a:t>
          </a:r>
          <a:endParaRPr lang="es-ES" sz="24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gm:t>
    </dgm:pt>
    <dgm:pt modelId="{1173F7CB-3F3D-48A7-8C0C-28CFC1320499}" type="parTrans" cxnId="{9F8A2D38-6699-41E3-AB0F-76E1A436B837}">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49B4068B-C400-4AD5-9BE4-79112F364BB4}" type="sibTrans" cxnId="{9F8A2D38-6699-41E3-AB0F-76E1A436B837}">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57EC9071-9840-4F7D-BB33-6D3D4EC08AA8}">
      <dgm:prSet custT="1"/>
      <dgm:spPr/>
      <dgm:t>
        <a:bodyPr/>
        <a:lstStyle/>
        <a:p>
          <a:r>
            <a:rPr lang="es-ES" sz="24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2</a:t>
          </a:r>
          <a:endParaRPr lang="es-ES" sz="24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gm:t>
    </dgm:pt>
    <dgm:pt modelId="{A65E2DB0-640D-4417-BDDF-A4BE18632E08}" type="parTrans" cxnId="{3AB420B9-0EE3-4727-A85C-BE5A1AB4CCB9}">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45F717A4-8661-4361-935C-204C3FF7CEB5}" type="sibTrans" cxnId="{3AB420B9-0EE3-4727-A85C-BE5A1AB4CCB9}">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ED7B93EC-CB2A-4F10-A5F6-F20D7C61300E}">
      <dgm:prSet custT="1"/>
      <dgm:spPr/>
      <dgm:t>
        <a:bodyPr anchor="ctr"/>
        <a:lstStyle/>
        <a:p>
          <a:pPr algn="ctr"/>
          <a:r>
            <a:rPr lang="es-ES" sz="2000" dirty="0" smtClean="0">
              <a:solidFill>
                <a:schemeClr val="tx1"/>
              </a:solidFill>
              <a:latin typeface="Arial Narrow" panose="020B0606020202030204" pitchFamily="34" charset="0"/>
              <a:cs typeface="Courier New" panose="02070309020205020404" pitchFamily="49" charset="0"/>
            </a:rPr>
            <a:t>Aproximación al entorno     </a:t>
          </a:r>
          <a:r>
            <a:rPr lang="es-ES" sz="2000" dirty="0" err="1" smtClean="0">
              <a:solidFill>
                <a:schemeClr val="tx1"/>
              </a:solidFill>
              <a:latin typeface="Arial Narrow" panose="020B0606020202030204" pitchFamily="34" charset="0"/>
              <a:cs typeface="Courier New" panose="02070309020205020404" pitchFamily="49" charset="0"/>
            </a:rPr>
            <a:t>Pretest</a:t>
          </a:r>
          <a:endParaRPr lang="es-ES" sz="2000" dirty="0">
            <a:solidFill>
              <a:schemeClr val="tx1"/>
            </a:solidFill>
            <a:latin typeface="Arial Narrow" panose="020B0606020202030204" pitchFamily="34" charset="0"/>
            <a:cs typeface="Courier New" panose="02070309020205020404" pitchFamily="49" charset="0"/>
          </a:endParaRPr>
        </a:p>
      </dgm:t>
    </dgm:pt>
    <dgm:pt modelId="{7BAAD9B5-239F-4F4C-AC78-AAC196AF9D28}" type="parTrans" cxnId="{A3014D61-3B46-490D-8457-541366CADE29}">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D23456E7-9AE1-4275-AC0B-508A441A8ABB}" type="sibTrans" cxnId="{A3014D61-3B46-490D-8457-541366CADE29}">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DF16BA49-597C-42DF-95D2-9F89331B3679}">
      <dgm:prSet custT="1"/>
      <dgm:spPr/>
      <dgm:t>
        <a:bodyPr anchor="ctr"/>
        <a:lstStyle/>
        <a:p>
          <a:pPr algn="ctr"/>
          <a:r>
            <a:rPr lang="es-ES" sz="2000" dirty="0" smtClean="0">
              <a:solidFill>
                <a:schemeClr val="tx1"/>
              </a:solidFill>
              <a:latin typeface="Arial Narrow" panose="020B0606020202030204" pitchFamily="34" charset="0"/>
              <a:cs typeface="Courier New" panose="02070309020205020404" pitchFamily="49" charset="0"/>
            </a:rPr>
            <a:t>Intervención</a:t>
          </a:r>
          <a:endParaRPr lang="es-ES" sz="2000" dirty="0">
            <a:solidFill>
              <a:schemeClr val="tx1"/>
            </a:solidFill>
            <a:latin typeface="Arial Narrow" panose="020B0606020202030204" pitchFamily="34" charset="0"/>
            <a:cs typeface="Courier New" panose="02070309020205020404" pitchFamily="49" charset="0"/>
          </a:endParaRPr>
        </a:p>
      </dgm:t>
    </dgm:pt>
    <dgm:pt modelId="{AACCD13E-4865-464B-BCAE-5124C55F9A81}" type="parTrans" cxnId="{300A7BC2-C63B-4267-AE09-81D9A351E942}">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89BEFBDA-32DD-48A6-9819-13FE5337DB17}" type="sibTrans" cxnId="{300A7BC2-C63B-4267-AE09-81D9A351E942}">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B0C42F1F-D150-444B-ACC4-C900E16999F3}">
      <dgm:prSet custT="1"/>
      <dgm:spPr/>
      <dgm:t>
        <a:bodyPr anchor="ctr"/>
        <a:lstStyle/>
        <a:p>
          <a:pPr algn="ctr"/>
          <a:r>
            <a:rPr lang="es-ES" sz="2000" dirty="0" smtClean="0">
              <a:solidFill>
                <a:schemeClr val="tx1"/>
              </a:solidFill>
              <a:latin typeface="Arial Narrow" panose="020B0606020202030204" pitchFamily="34" charset="0"/>
              <a:cs typeface="Courier New" panose="02070309020205020404" pitchFamily="49" charset="0"/>
            </a:rPr>
            <a:t>Análisis de la intervención  Post test</a:t>
          </a:r>
          <a:endParaRPr lang="es-ES" sz="2000" dirty="0">
            <a:solidFill>
              <a:schemeClr val="tx1"/>
            </a:solidFill>
            <a:latin typeface="Arial Narrow" panose="020B0606020202030204" pitchFamily="34" charset="0"/>
            <a:cs typeface="Courier New" panose="02070309020205020404" pitchFamily="49" charset="0"/>
          </a:endParaRPr>
        </a:p>
      </dgm:t>
    </dgm:pt>
    <dgm:pt modelId="{90711D7E-3E8C-4A75-B3AF-20E3BEB6F238}" type="parTrans" cxnId="{D076C5F9-8581-4F20-A16F-A29E6C2B1B60}">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F2B1F3B9-E726-478B-BA6D-6F750D3D04C4}" type="sibTrans" cxnId="{D076C5F9-8581-4F20-A16F-A29E6C2B1B60}">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80592F19-5B1A-4E83-8256-E7A68919025C}">
      <dgm:prSet custT="1"/>
      <dgm:spPr/>
      <dgm:t>
        <a:bodyPr anchor="ctr"/>
        <a:lstStyle/>
        <a:p>
          <a:pPr algn="ctr"/>
          <a:r>
            <a:rPr lang="es-ES" sz="2000" dirty="0" smtClean="0">
              <a:solidFill>
                <a:schemeClr val="tx1"/>
              </a:solidFill>
              <a:latin typeface="Arial Narrow" panose="020B0606020202030204" pitchFamily="34" charset="0"/>
              <a:cs typeface="Courier New" panose="02070309020205020404" pitchFamily="49" charset="0"/>
            </a:rPr>
            <a:t>Analítica-comparativa</a:t>
          </a:r>
          <a:endParaRPr lang="es-ES" sz="2000" dirty="0">
            <a:solidFill>
              <a:schemeClr val="tx1"/>
            </a:solidFill>
            <a:latin typeface="Arial Narrow" panose="020B0606020202030204" pitchFamily="34" charset="0"/>
            <a:cs typeface="Courier New" panose="02070309020205020404" pitchFamily="49" charset="0"/>
          </a:endParaRPr>
        </a:p>
      </dgm:t>
    </dgm:pt>
    <dgm:pt modelId="{6F4C5169-DB2E-4088-A0DA-F88ABD63998E}" type="parTrans" cxnId="{4F8A2019-2706-46A9-A3CC-097E0D050C0B}">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4184B597-273E-4C97-B7DC-E77156EFEA3C}" type="sibTrans" cxnId="{4F8A2019-2706-46A9-A3CC-097E0D050C0B}">
      <dgm:prSet/>
      <dgm:spPr/>
      <dgm:t>
        <a:bodyPr/>
        <a:lstStyle/>
        <a:p>
          <a:endParaRPr lang="es-ES" sz="2000">
            <a:solidFill>
              <a:schemeClr val="tx1"/>
            </a:solidFill>
            <a:latin typeface="Arial Narrow" panose="020B0606020202030204" pitchFamily="34" charset="0"/>
            <a:cs typeface="Courier New" panose="02070309020205020404" pitchFamily="49" charset="0"/>
          </a:endParaRPr>
        </a:p>
      </dgm:t>
    </dgm:pt>
    <dgm:pt modelId="{9EB67541-664E-40E4-917A-9FA9E71C35B5}" type="pres">
      <dgm:prSet presAssocID="{6792F46D-44AA-4861-A1F6-F08BD90E743E}" presName="Name0" presStyleCnt="0">
        <dgm:presLayoutVars>
          <dgm:chMax val="5"/>
          <dgm:chPref val="5"/>
          <dgm:dir/>
          <dgm:animLvl val="lvl"/>
        </dgm:presLayoutVars>
      </dgm:prSet>
      <dgm:spPr/>
    </dgm:pt>
    <dgm:pt modelId="{DEBA3377-7E96-4D2D-B726-F0C30FF28D1D}" type="pres">
      <dgm:prSet presAssocID="{D3E2A82E-0DFE-434C-AFE8-0B68F14CD1C5}" presName="parentText1" presStyleLbl="node1" presStyleIdx="0" presStyleCnt="4">
        <dgm:presLayoutVars>
          <dgm:chMax/>
          <dgm:chPref val="3"/>
          <dgm:bulletEnabled val="1"/>
        </dgm:presLayoutVars>
      </dgm:prSet>
      <dgm:spPr/>
      <dgm:t>
        <a:bodyPr/>
        <a:lstStyle/>
        <a:p>
          <a:endParaRPr lang="es-ES"/>
        </a:p>
      </dgm:t>
    </dgm:pt>
    <dgm:pt modelId="{E2E98B6E-817E-4A49-BDFD-AABC73E74FB7}" type="pres">
      <dgm:prSet presAssocID="{D3E2A82E-0DFE-434C-AFE8-0B68F14CD1C5}" presName="childText1" presStyleLbl="solidAlignAcc1" presStyleIdx="0" presStyleCnt="4" custScaleY="46948" custLinFactNeighborY="-32550">
        <dgm:presLayoutVars>
          <dgm:chMax val="0"/>
          <dgm:chPref val="0"/>
          <dgm:bulletEnabled val="1"/>
        </dgm:presLayoutVars>
      </dgm:prSet>
      <dgm:spPr/>
      <dgm:t>
        <a:bodyPr/>
        <a:lstStyle/>
        <a:p>
          <a:endParaRPr lang="es-ES"/>
        </a:p>
      </dgm:t>
    </dgm:pt>
    <dgm:pt modelId="{38E0AA84-3E14-47E3-A30C-9060834859D4}" type="pres">
      <dgm:prSet presAssocID="{57EC9071-9840-4F7D-BB33-6D3D4EC08AA8}" presName="parentText2" presStyleLbl="node1" presStyleIdx="1" presStyleCnt="4">
        <dgm:presLayoutVars>
          <dgm:chMax/>
          <dgm:chPref val="3"/>
          <dgm:bulletEnabled val="1"/>
        </dgm:presLayoutVars>
      </dgm:prSet>
      <dgm:spPr/>
      <dgm:t>
        <a:bodyPr/>
        <a:lstStyle/>
        <a:p>
          <a:endParaRPr lang="es-ES"/>
        </a:p>
      </dgm:t>
    </dgm:pt>
    <dgm:pt modelId="{787D542A-DB6D-445A-A5F2-2CE0942AF2F1}" type="pres">
      <dgm:prSet presAssocID="{57EC9071-9840-4F7D-BB33-6D3D4EC08AA8}" presName="childText2" presStyleLbl="solidAlignAcc1" presStyleIdx="1" presStyleCnt="4" custScaleY="48176" custLinFactNeighborY="-33390">
        <dgm:presLayoutVars>
          <dgm:chMax val="0"/>
          <dgm:chPref val="0"/>
          <dgm:bulletEnabled val="1"/>
        </dgm:presLayoutVars>
      </dgm:prSet>
      <dgm:spPr/>
      <dgm:t>
        <a:bodyPr/>
        <a:lstStyle/>
        <a:p>
          <a:endParaRPr lang="es-ES"/>
        </a:p>
      </dgm:t>
    </dgm:pt>
    <dgm:pt modelId="{0FEA2067-471E-4A71-B2D4-A098E84B9467}" type="pres">
      <dgm:prSet presAssocID="{61ABB596-1293-4DC2-AAC6-2EDA69CD6597}" presName="parentText3" presStyleLbl="node1" presStyleIdx="2" presStyleCnt="4">
        <dgm:presLayoutVars>
          <dgm:chMax/>
          <dgm:chPref val="3"/>
          <dgm:bulletEnabled val="1"/>
        </dgm:presLayoutVars>
      </dgm:prSet>
      <dgm:spPr/>
      <dgm:t>
        <a:bodyPr/>
        <a:lstStyle/>
        <a:p>
          <a:endParaRPr lang="es-ES"/>
        </a:p>
      </dgm:t>
    </dgm:pt>
    <dgm:pt modelId="{3873003E-A42C-4030-8002-7CC3758945C2}" type="pres">
      <dgm:prSet presAssocID="{61ABB596-1293-4DC2-AAC6-2EDA69CD6597}" presName="childText3" presStyleLbl="solidAlignAcc1" presStyleIdx="2" presStyleCnt="4" custScaleY="47856" custLinFactNeighborY="-28788">
        <dgm:presLayoutVars>
          <dgm:chMax val="0"/>
          <dgm:chPref val="0"/>
          <dgm:bulletEnabled val="1"/>
        </dgm:presLayoutVars>
      </dgm:prSet>
      <dgm:spPr/>
      <dgm:t>
        <a:bodyPr/>
        <a:lstStyle/>
        <a:p>
          <a:endParaRPr lang="es-ES"/>
        </a:p>
      </dgm:t>
    </dgm:pt>
    <dgm:pt modelId="{D81AC518-696E-4A18-ADE9-5FDE9AB62528}" type="pres">
      <dgm:prSet presAssocID="{81D5B692-6976-4FC2-B1F8-A902D003A6AA}" presName="parentText4" presStyleLbl="node1" presStyleIdx="3" presStyleCnt="4">
        <dgm:presLayoutVars>
          <dgm:chMax/>
          <dgm:chPref val="3"/>
          <dgm:bulletEnabled val="1"/>
        </dgm:presLayoutVars>
      </dgm:prSet>
      <dgm:spPr/>
      <dgm:t>
        <a:bodyPr/>
        <a:lstStyle/>
        <a:p>
          <a:endParaRPr lang="es-ES"/>
        </a:p>
      </dgm:t>
    </dgm:pt>
    <dgm:pt modelId="{0307874D-9D22-4B5C-88D1-5ABF0BBC6CC0}" type="pres">
      <dgm:prSet presAssocID="{81D5B692-6976-4FC2-B1F8-A902D003A6AA}" presName="childText4" presStyleLbl="solidAlignAcc1" presStyleIdx="3" presStyleCnt="4" custScaleX="99044" custScaleY="47302" custLinFactNeighborY="-32802">
        <dgm:presLayoutVars>
          <dgm:chMax val="0"/>
          <dgm:chPref val="0"/>
          <dgm:bulletEnabled val="1"/>
        </dgm:presLayoutVars>
      </dgm:prSet>
      <dgm:spPr/>
      <dgm:t>
        <a:bodyPr/>
        <a:lstStyle/>
        <a:p>
          <a:endParaRPr lang="es-ES"/>
        </a:p>
      </dgm:t>
    </dgm:pt>
  </dgm:ptLst>
  <dgm:cxnLst>
    <dgm:cxn modelId="{75BE4ACA-A135-496F-AB7B-1B102C5A47AC}" srcId="{6792F46D-44AA-4861-A1F6-F08BD90E743E}" destId="{61ABB596-1293-4DC2-AAC6-2EDA69CD6597}" srcOrd="2" destOrd="0" parTransId="{BE0FA7CE-0D8B-4B8E-ABF1-157444902F0A}" sibTransId="{DA918E16-301C-47B0-AFD7-D33884F99AE0}"/>
    <dgm:cxn modelId="{4F8A2019-2706-46A9-A3CC-097E0D050C0B}" srcId="{81D5B692-6976-4FC2-B1F8-A902D003A6AA}" destId="{80592F19-5B1A-4E83-8256-E7A68919025C}" srcOrd="0" destOrd="0" parTransId="{6F4C5169-DB2E-4088-A0DA-F88ABD63998E}" sibTransId="{4184B597-273E-4C97-B7DC-E77156EFEA3C}"/>
    <dgm:cxn modelId="{A3014D61-3B46-490D-8457-541366CADE29}" srcId="{D3E2A82E-0DFE-434C-AFE8-0B68F14CD1C5}" destId="{ED7B93EC-CB2A-4F10-A5F6-F20D7C61300E}" srcOrd="0" destOrd="0" parTransId="{7BAAD9B5-239F-4F4C-AC78-AAC196AF9D28}" sibTransId="{D23456E7-9AE1-4275-AC0B-508A441A8ABB}"/>
    <dgm:cxn modelId="{0EC4109A-63AC-400B-BA21-D5E2EE92FD65}" type="presOf" srcId="{DF16BA49-597C-42DF-95D2-9F89331B3679}" destId="{787D542A-DB6D-445A-A5F2-2CE0942AF2F1}" srcOrd="0" destOrd="0" presId="urn:microsoft.com/office/officeart/2009/3/layout/IncreasingArrowsProcess"/>
    <dgm:cxn modelId="{9F8A2D38-6699-41E3-AB0F-76E1A436B837}" srcId="{6792F46D-44AA-4861-A1F6-F08BD90E743E}" destId="{81D5B692-6976-4FC2-B1F8-A902D003A6AA}" srcOrd="3" destOrd="0" parTransId="{1173F7CB-3F3D-48A7-8C0C-28CFC1320499}" sibTransId="{49B4068B-C400-4AD5-9BE4-79112F364BB4}"/>
    <dgm:cxn modelId="{48FF1383-6265-4BEE-9773-2644949A29C8}" type="presOf" srcId="{6792F46D-44AA-4861-A1F6-F08BD90E743E}" destId="{9EB67541-664E-40E4-917A-9FA9E71C35B5}" srcOrd="0" destOrd="0" presId="urn:microsoft.com/office/officeart/2009/3/layout/IncreasingArrowsProcess"/>
    <dgm:cxn modelId="{9BEBC924-807C-4A47-905A-1E653F4320FF}" type="presOf" srcId="{81D5B692-6976-4FC2-B1F8-A902D003A6AA}" destId="{D81AC518-696E-4A18-ADE9-5FDE9AB62528}" srcOrd="0" destOrd="0" presId="urn:microsoft.com/office/officeart/2009/3/layout/IncreasingArrowsProcess"/>
    <dgm:cxn modelId="{E8B86207-B53B-4845-9BCB-05038441D979}" type="presOf" srcId="{B0C42F1F-D150-444B-ACC4-C900E16999F3}" destId="{3873003E-A42C-4030-8002-7CC3758945C2}" srcOrd="0" destOrd="0" presId="urn:microsoft.com/office/officeart/2009/3/layout/IncreasingArrowsProcess"/>
    <dgm:cxn modelId="{DA7C388B-0E62-4F84-A02B-24A5FFCD5E9E}" type="presOf" srcId="{57EC9071-9840-4F7D-BB33-6D3D4EC08AA8}" destId="{38E0AA84-3E14-47E3-A30C-9060834859D4}" srcOrd="0" destOrd="0" presId="urn:microsoft.com/office/officeart/2009/3/layout/IncreasingArrowsProcess"/>
    <dgm:cxn modelId="{A70BFD12-82D3-43D6-870C-A9DA6F5AFF97}" type="presOf" srcId="{ED7B93EC-CB2A-4F10-A5F6-F20D7C61300E}" destId="{E2E98B6E-817E-4A49-BDFD-AABC73E74FB7}" srcOrd="0" destOrd="0" presId="urn:microsoft.com/office/officeart/2009/3/layout/IncreasingArrowsProcess"/>
    <dgm:cxn modelId="{385A55F6-8240-4F94-ACA3-AB59DEC46588}" type="presOf" srcId="{61ABB596-1293-4DC2-AAC6-2EDA69CD6597}" destId="{0FEA2067-471E-4A71-B2D4-A098E84B9467}" srcOrd="0" destOrd="0" presId="urn:microsoft.com/office/officeart/2009/3/layout/IncreasingArrowsProcess"/>
    <dgm:cxn modelId="{716A8A0E-5175-4CCC-BA99-DAD8C27F8EFF}" type="presOf" srcId="{80592F19-5B1A-4E83-8256-E7A68919025C}" destId="{0307874D-9D22-4B5C-88D1-5ABF0BBC6CC0}" srcOrd="0" destOrd="0" presId="urn:microsoft.com/office/officeart/2009/3/layout/IncreasingArrowsProcess"/>
    <dgm:cxn modelId="{3AB420B9-0EE3-4727-A85C-BE5A1AB4CCB9}" srcId="{6792F46D-44AA-4861-A1F6-F08BD90E743E}" destId="{57EC9071-9840-4F7D-BB33-6D3D4EC08AA8}" srcOrd="1" destOrd="0" parTransId="{A65E2DB0-640D-4417-BDDF-A4BE18632E08}" sibTransId="{45F717A4-8661-4361-935C-204C3FF7CEB5}"/>
    <dgm:cxn modelId="{300A7BC2-C63B-4267-AE09-81D9A351E942}" srcId="{57EC9071-9840-4F7D-BB33-6D3D4EC08AA8}" destId="{DF16BA49-597C-42DF-95D2-9F89331B3679}" srcOrd="0" destOrd="0" parTransId="{AACCD13E-4865-464B-BCAE-5124C55F9A81}" sibTransId="{89BEFBDA-32DD-48A6-9819-13FE5337DB17}"/>
    <dgm:cxn modelId="{FF21AA05-F7E0-47AE-836F-AC1CFC825676}" type="presOf" srcId="{D3E2A82E-0DFE-434C-AFE8-0B68F14CD1C5}" destId="{DEBA3377-7E96-4D2D-B726-F0C30FF28D1D}" srcOrd="0" destOrd="0" presId="urn:microsoft.com/office/officeart/2009/3/layout/IncreasingArrowsProcess"/>
    <dgm:cxn modelId="{79742E21-0EA6-45AE-A0C6-C710E6E85DA0}" srcId="{6792F46D-44AA-4861-A1F6-F08BD90E743E}" destId="{D3E2A82E-0DFE-434C-AFE8-0B68F14CD1C5}" srcOrd="0" destOrd="0" parTransId="{AAB5F16C-E3E6-4593-8869-09158F016622}" sibTransId="{E06E1FC2-BEA6-4374-B55F-FC0E19BA35E4}"/>
    <dgm:cxn modelId="{D076C5F9-8581-4F20-A16F-A29E6C2B1B60}" srcId="{61ABB596-1293-4DC2-AAC6-2EDA69CD6597}" destId="{B0C42F1F-D150-444B-ACC4-C900E16999F3}" srcOrd="0" destOrd="0" parTransId="{90711D7E-3E8C-4A75-B3AF-20E3BEB6F238}" sibTransId="{F2B1F3B9-E726-478B-BA6D-6F750D3D04C4}"/>
    <dgm:cxn modelId="{ED3B855D-434F-4ACA-B04B-04BC5780A284}" type="presParOf" srcId="{9EB67541-664E-40E4-917A-9FA9E71C35B5}" destId="{DEBA3377-7E96-4D2D-B726-F0C30FF28D1D}" srcOrd="0" destOrd="0" presId="urn:microsoft.com/office/officeart/2009/3/layout/IncreasingArrowsProcess"/>
    <dgm:cxn modelId="{DF82624B-F167-4707-8247-C71A500F9B9D}" type="presParOf" srcId="{9EB67541-664E-40E4-917A-9FA9E71C35B5}" destId="{E2E98B6E-817E-4A49-BDFD-AABC73E74FB7}" srcOrd="1" destOrd="0" presId="urn:microsoft.com/office/officeart/2009/3/layout/IncreasingArrowsProcess"/>
    <dgm:cxn modelId="{2B5F1D95-B838-47D8-BC5E-6613FAB3CDD6}" type="presParOf" srcId="{9EB67541-664E-40E4-917A-9FA9E71C35B5}" destId="{38E0AA84-3E14-47E3-A30C-9060834859D4}" srcOrd="2" destOrd="0" presId="urn:microsoft.com/office/officeart/2009/3/layout/IncreasingArrowsProcess"/>
    <dgm:cxn modelId="{057FE979-2BDB-49E0-8E8A-BACB74B267C3}" type="presParOf" srcId="{9EB67541-664E-40E4-917A-9FA9E71C35B5}" destId="{787D542A-DB6D-445A-A5F2-2CE0942AF2F1}" srcOrd="3" destOrd="0" presId="urn:microsoft.com/office/officeart/2009/3/layout/IncreasingArrowsProcess"/>
    <dgm:cxn modelId="{717A59C7-4747-4AF4-97AA-151A16C0F9A1}" type="presParOf" srcId="{9EB67541-664E-40E4-917A-9FA9E71C35B5}" destId="{0FEA2067-471E-4A71-B2D4-A098E84B9467}" srcOrd="4" destOrd="0" presId="urn:microsoft.com/office/officeart/2009/3/layout/IncreasingArrowsProcess"/>
    <dgm:cxn modelId="{64AE1ED1-EA14-43BF-AFC2-CEAD8853B9D7}" type="presParOf" srcId="{9EB67541-664E-40E4-917A-9FA9E71C35B5}" destId="{3873003E-A42C-4030-8002-7CC3758945C2}" srcOrd="5" destOrd="0" presId="urn:microsoft.com/office/officeart/2009/3/layout/IncreasingArrowsProcess"/>
    <dgm:cxn modelId="{DCB59894-96ED-4099-A586-115928B7716D}" type="presParOf" srcId="{9EB67541-664E-40E4-917A-9FA9E71C35B5}" destId="{D81AC518-696E-4A18-ADE9-5FDE9AB62528}" srcOrd="6" destOrd="0" presId="urn:microsoft.com/office/officeart/2009/3/layout/IncreasingArrowsProcess"/>
    <dgm:cxn modelId="{15F89F8E-3EF8-4617-94E0-96F969982D7A}" type="presParOf" srcId="{9EB67541-664E-40E4-917A-9FA9E71C35B5}" destId="{0307874D-9D22-4B5C-88D1-5ABF0BBC6CC0}" srcOrd="7" destOrd="0" presId="urn:microsoft.com/office/officeart/2009/3/layout/IncreasingArrows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76130-A7FB-43DA-B615-C79C69CFC974}">
      <dsp:nvSpPr>
        <dsp:cNvPr id="0" name=""/>
        <dsp:cNvSpPr/>
      </dsp:nvSpPr>
      <dsp:spPr>
        <a:xfrm rot="10800000">
          <a:off x="438626" y="803"/>
          <a:ext cx="8027995" cy="799040"/>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09" tIns="106680" rIns="199136" bIns="106680" numCol="1" spcCol="1270" anchor="ctr" anchorCtr="0">
          <a:noAutofit/>
        </a:bodyPr>
        <a:lstStyle/>
        <a:p>
          <a:pPr lvl="0" algn="r" defTabSz="1244600">
            <a:lnSpc>
              <a:spcPct val="90000"/>
            </a:lnSpc>
            <a:spcBef>
              <a:spcPct val="0"/>
            </a:spcBef>
            <a:spcAft>
              <a:spcPct val="35000"/>
            </a:spcAft>
          </a:pPr>
          <a:r>
            <a:rPr lang="es-ES" sz="2800" kern="1200" dirty="0" smtClean="0">
              <a:effectLst>
                <a:glow rad="38100">
                  <a:schemeClr val="tx1">
                    <a:lumMod val="95000"/>
                    <a:lumOff val="5000"/>
                  </a:schemeClr>
                </a:glow>
              </a:effectLst>
            </a:rPr>
            <a:t>Metodología cuantitativa</a:t>
          </a:r>
          <a:endParaRPr lang="es-ES" sz="2800" kern="1200" dirty="0">
            <a:effectLst>
              <a:glow rad="38100">
                <a:schemeClr val="tx1">
                  <a:lumMod val="95000"/>
                  <a:lumOff val="5000"/>
                </a:schemeClr>
              </a:glow>
            </a:effectLst>
          </a:endParaRPr>
        </a:p>
      </dsp:txBody>
      <dsp:txXfrm rot="10800000">
        <a:off x="638386" y="803"/>
        <a:ext cx="7828235" cy="799040"/>
      </dsp:txXfrm>
    </dsp:sp>
    <dsp:sp modelId="{4F82F7E9-3921-4444-BF19-373896621FC8}">
      <dsp:nvSpPr>
        <dsp:cNvPr id="0" name=""/>
        <dsp:cNvSpPr/>
      </dsp:nvSpPr>
      <dsp:spPr>
        <a:xfrm>
          <a:off x="1117841" y="58795"/>
          <a:ext cx="683057" cy="683057"/>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D144900-4DD8-4C5A-B004-C3AD8A3D0CC7}">
      <dsp:nvSpPr>
        <dsp:cNvPr id="0" name=""/>
        <dsp:cNvSpPr/>
      </dsp:nvSpPr>
      <dsp:spPr>
        <a:xfrm rot="10800000">
          <a:off x="438626" y="970608"/>
          <a:ext cx="8027995" cy="799040"/>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09" tIns="106680" rIns="199136" bIns="106680" numCol="1" spcCol="1270" anchor="ctr" anchorCtr="0">
          <a:noAutofit/>
        </a:bodyPr>
        <a:lstStyle/>
        <a:p>
          <a:pPr lvl="0" algn="r" defTabSz="1244600">
            <a:lnSpc>
              <a:spcPct val="90000"/>
            </a:lnSpc>
            <a:spcBef>
              <a:spcPct val="0"/>
            </a:spcBef>
            <a:spcAft>
              <a:spcPct val="35000"/>
            </a:spcAft>
          </a:pPr>
          <a:r>
            <a:rPr lang="es-ES" sz="2800" kern="1200" dirty="0" smtClean="0">
              <a:effectLst>
                <a:glow rad="38100">
                  <a:schemeClr val="tx1">
                    <a:lumMod val="95000"/>
                    <a:lumOff val="5000"/>
                  </a:schemeClr>
                </a:glow>
              </a:effectLst>
            </a:rPr>
            <a:t>Experimental controlado</a:t>
          </a:r>
          <a:endParaRPr lang="es-ES" sz="2800" kern="1200" dirty="0">
            <a:effectLst>
              <a:glow rad="38100">
                <a:schemeClr val="tx1">
                  <a:lumMod val="95000"/>
                  <a:lumOff val="5000"/>
                </a:schemeClr>
              </a:glow>
            </a:effectLst>
          </a:endParaRPr>
        </a:p>
      </dsp:txBody>
      <dsp:txXfrm rot="10800000">
        <a:off x="638386" y="970608"/>
        <a:ext cx="7828235" cy="799040"/>
      </dsp:txXfrm>
    </dsp:sp>
    <dsp:sp modelId="{3C5588A5-85F6-438F-8B2A-FF82C2A0A980}">
      <dsp:nvSpPr>
        <dsp:cNvPr id="0" name=""/>
        <dsp:cNvSpPr/>
      </dsp:nvSpPr>
      <dsp:spPr>
        <a:xfrm>
          <a:off x="1117841" y="1028599"/>
          <a:ext cx="683057" cy="683057"/>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BC954F2-0474-4664-9D2E-E57360847AB2}">
      <dsp:nvSpPr>
        <dsp:cNvPr id="0" name=""/>
        <dsp:cNvSpPr/>
      </dsp:nvSpPr>
      <dsp:spPr>
        <a:xfrm rot="10800000">
          <a:off x="438626" y="1940412"/>
          <a:ext cx="8027995" cy="799040"/>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09" tIns="106680" rIns="199136" bIns="106680" numCol="1" spcCol="1270" anchor="ctr" anchorCtr="0">
          <a:noAutofit/>
        </a:bodyPr>
        <a:lstStyle/>
        <a:p>
          <a:pPr lvl="0" algn="r" defTabSz="1244600">
            <a:lnSpc>
              <a:spcPct val="90000"/>
            </a:lnSpc>
            <a:spcBef>
              <a:spcPct val="0"/>
            </a:spcBef>
            <a:spcAft>
              <a:spcPct val="35000"/>
            </a:spcAft>
          </a:pPr>
          <a:r>
            <a:rPr lang="es-ES" sz="2800" kern="1200" dirty="0" smtClean="0">
              <a:effectLst>
                <a:glow rad="38100">
                  <a:schemeClr val="tx1">
                    <a:lumMod val="95000"/>
                    <a:lumOff val="5000"/>
                  </a:schemeClr>
                </a:glow>
              </a:effectLst>
            </a:rPr>
            <a:t>Estudio longitudinal y prospectivo</a:t>
          </a:r>
          <a:endParaRPr lang="es-ES" sz="2800" kern="1200" dirty="0">
            <a:effectLst>
              <a:glow rad="38100">
                <a:schemeClr val="tx1">
                  <a:lumMod val="95000"/>
                  <a:lumOff val="5000"/>
                </a:schemeClr>
              </a:glow>
            </a:effectLst>
          </a:endParaRPr>
        </a:p>
      </dsp:txBody>
      <dsp:txXfrm rot="10800000">
        <a:off x="638386" y="1940412"/>
        <a:ext cx="7828235" cy="799040"/>
      </dsp:txXfrm>
    </dsp:sp>
    <dsp:sp modelId="{528FD996-00D2-4123-9704-D605F8293DDC}">
      <dsp:nvSpPr>
        <dsp:cNvPr id="0" name=""/>
        <dsp:cNvSpPr/>
      </dsp:nvSpPr>
      <dsp:spPr>
        <a:xfrm>
          <a:off x="1117841" y="1998404"/>
          <a:ext cx="683057" cy="683057"/>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A3377-7E96-4D2D-B726-F0C30FF28D1D}">
      <dsp:nvSpPr>
        <dsp:cNvPr id="0" name=""/>
        <dsp:cNvSpPr/>
      </dsp:nvSpPr>
      <dsp:spPr>
        <a:xfrm>
          <a:off x="68810" y="276730"/>
          <a:ext cx="7688315" cy="1119303"/>
        </a:xfrm>
        <a:prstGeom prst="rightArrow">
          <a:avLst>
            <a:gd name="adj1" fmla="val 5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77689"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1 </a:t>
          </a:r>
          <a:endParaRPr lang="es-ES" sz="2400" kern="12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sp:txBody>
      <dsp:txXfrm>
        <a:off x="68810" y="556556"/>
        <a:ext cx="7408489" cy="559651"/>
      </dsp:txXfrm>
    </dsp:sp>
    <dsp:sp modelId="{E2E98B6E-817E-4A49-BDFD-AABC73E74FB7}">
      <dsp:nvSpPr>
        <dsp:cNvPr id="0" name=""/>
        <dsp:cNvSpPr/>
      </dsp:nvSpPr>
      <dsp:spPr>
        <a:xfrm>
          <a:off x="68810" y="1016981"/>
          <a:ext cx="1772156" cy="971998"/>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Arial Narrow" panose="020B0606020202030204" pitchFamily="34" charset="0"/>
              <a:cs typeface="Courier New" panose="02070309020205020404" pitchFamily="49" charset="0"/>
            </a:rPr>
            <a:t>Aproximación al entorno     </a:t>
          </a:r>
          <a:r>
            <a:rPr lang="es-ES" sz="2000" kern="1200" dirty="0" err="1" smtClean="0">
              <a:solidFill>
                <a:schemeClr val="tx1"/>
              </a:solidFill>
              <a:latin typeface="Arial Narrow" panose="020B0606020202030204" pitchFamily="34" charset="0"/>
              <a:cs typeface="Courier New" panose="02070309020205020404" pitchFamily="49" charset="0"/>
            </a:rPr>
            <a:t>Pretest</a:t>
          </a:r>
          <a:endParaRPr lang="es-ES" sz="2000" kern="1200" dirty="0">
            <a:solidFill>
              <a:schemeClr val="tx1"/>
            </a:solidFill>
            <a:latin typeface="Arial Narrow" panose="020B0606020202030204" pitchFamily="34" charset="0"/>
            <a:cs typeface="Courier New" panose="02070309020205020404" pitchFamily="49" charset="0"/>
          </a:endParaRPr>
        </a:p>
      </dsp:txBody>
      <dsp:txXfrm>
        <a:off x="68810" y="1016981"/>
        <a:ext cx="1772156" cy="971998"/>
      </dsp:txXfrm>
    </dsp:sp>
    <dsp:sp modelId="{38E0AA84-3E14-47E3-A30C-9060834859D4}">
      <dsp:nvSpPr>
        <dsp:cNvPr id="0" name=""/>
        <dsp:cNvSpPr/>
      </dsp:nvSpPr>
      <dsp:spPr>
        <a:xfrm>
          <a:off x="1840967" y="649699"/>
          <a:ext cx="5916158" cy="1119303"/>
        </a:xfrm>
        <a:prstGeom prst="rightArrow">
          <a:avLst>
            <a:gd name="adj1" fmla="val 50000"/>
            <a:gd name="adj2" fmla="val 5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77689"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2</a:t>
          </a:r>
          <a:endParaRPr lang="es-ES" sz="2400" kern="12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sp:txBody>
      <dsp:txXfrm>
        <a:off x="1840967" y="929525"/>
        <a:ext cx="5636332" cy="559651"/>
      </dsp:txXfrm>
    </dsp:sp>
    <dsp:sp modelId="{787D542A-DB6D-445A-A5F2-2CE0942AF2F1}">
      <dsp:nvSpPr>
        <dsp:cNvPr id="0" name=""/>
        <dsp:cNvSpPr/>
      </dsp:nvSpPr>
      <dsp:spPr>
        <a:xfrm>
          <a:off x="1840967" y="1363793"/>
          <a:ext cx="1772156" cy="972000"/>
        </a:xfrm>
        <a:prstGeom prst="rect">
          <a:avLst/>
        </a:prstGeom>
        <a:solidFill>
          <a:schemeClr val="lt1">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Arial Narrow" panose="020B0606020202030204" pitchFamily="34" charset="0"/>
              <a:cs typeface="Courier New" panose="02070309020205020404" pitchFamily="49" charset="0"/>
            </a:rPr>
            <a:t>Intervención</a:t>
          </a:r>
          <a:endParaRPr lang="es-ES" sz="2000" kern="1200" dirty="0">
            <a:solidFill>
              <a:schemeClr val="tx1"/>
            </a:solidFill>
            <a:latin typeface="Arial Narrow" panose="020B0606020202030204" pitchFamily="34" charset="0"/>
            <a:cs typeface="Courier New" panose="02070309020205020404" pitchFamily="49" charset="0"/>
          </a:endParaRPr>
        </a:p>
      </dsp:txBody>
      <dsp:txXfrm>
        <a:off x="1840967" y="1363793"/>
        <a:ext cx="1772156" cy="972000"/>
      </dsp:txXfrm>
    </dsp:sp>
    <dsp:sp modelId="{0FEA2067-471E-4A71-B2D4-A098E84B9467}">
      <dsp:nvSpPr>
        <dsp:cNvPr id="0" name=""/>
        <dsp:cNvSpPr/>
      </dsp:nvSpPr>
      <dsp:spPr>
        <a:xfrm>
          <a:off x="3613123" y="1022668"/>
          <a:ext cx="4144001" cy="1119303"/>
        </a:xfrm>
        <a:prstGeom prst="rightArrow">
          <a:avLst>
            <a:gd name="adj1" fmla="val 50000"/>
            <a:gd name="adj2" fmla="val 50000"/>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77689"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3</a:t>
          </a:r>
          <a:endParaRPr lang="es-ES" sz="2400" kern="12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sp:txBody>
      <dsp:txXfrm>
        <a:off x="3613123" y="1302494"/>
        <a:ext cx="3864175" cy="559651"/>
      </dsp:txXfrm>
    </dsp:sp>
    <dsp:sp modelId="{3873003E-A42C-4030-8002-7CC3758945C2}">
      <dsp:nvSpPr>
        <dsp:cNvPr id="0" name=""/>
        <dsp:cNvSpPr/>
      </dsp:nvSpPr>
      <dsp:spPr>
        <a:xfrm>
          <a:off x="3613123" y="1832474"/>
          <a:ext cx="1772156" cy="971999"/>
        </a:xfrm>
        <a:prstGeom prst="rect">
          <a:avLst/>
        </a:prstGeom>
        <a:solidFill>
          <a:schemeClr val="lt1">
            <a:hueOff val="0"/>
            <a:satOff val="0"/>
            <a:lumOff val="0"/>
            <a:alphaOff val="0"/>
          </a:schemeClr>
        </a:solidFill>
        <a:ln w="6350" cap="flat" cmpd="sng" algn="ctr">
          <a:solidFill>
            <a:schemeClr val="accent4">
              <a:hueOff val="6930461"/>
              <a:satOff val="-31979"/>
              <a:lumOff val="117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Arial Narrow" panose="020B0606020202030204" pitchFamily="34" charset="0"/>
              <a:cs typeface="Courier New" panose="02070309020205020404" pitchFamily="49" charset="0"/>
            </a:rPr>
            <a:t>Análisis de la intervención  Post test</a:t>
          </a:r>
          <a:endParaRPr lang="es-ES" sz="2000" kern="1200" dirty="0">
            <a:solidFill>
              <a:schemeClr val="tx1"/>
            </a:solidFill>
            <a:latin typeface="Arial Narrow" panose="020B0606020202030204" pitchFamily="34" charset="0"/>
            <a:cs typeface="Courier New" panose="02070309020205020404" pitchFamily="49" charset="0"/>
          </a:endParaRPr>
        </a:p>
      </dsp:txBody>
      <dsp:txXfrm>
        <a:off x="3613123" y="1832474"/>
        <a:ext cx="1772156" cy="971999"/>
      </dsp:txXfrm>
    </dsp:sp>
    <dsp:sp modelId="{D81AC518-696E-4A18-ADE9-5FDE9AB62528}">
      <dsp:nvSpPr>
        <dsp:cNvPr id="0" name=""/>
        <dsp:cNvSpPr/>
      </dsp:nvSpPr>
      <dsp:spPr>
        <a:xfrm>
          <a:off x="5385280" y="1395637"/>
          <a:ext cx="2371845" cy="1119303"/>
        </a:xfrm>
        <a:prstGeom prst="rightArrow">
          <a:avLst>
            <a:gd name="adj1" fmla="val 5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77689" numCol="1" spcCol="1270" anchor="ctr" anchorCtr="0">
          <a:noAutofit/>
        </a:bodyPr>
        <a:lstStyle/>
        <a:p>
          <a:pPr lvl="0" algn="l" defTabSz="1066800">
            <a:lnSpc>
              <a:spcPct val="90000"/>
            </a:lnSpc>
            <a:spcBef>
              <a:spcPct val="0"/>
            </a:spcBef>
            <a:spcAft>
              <a:spcPct val="35000"/>
            </a:spcAft>
          </a:pPr>
          <a:r>
            <a:rPr lang="es-ES" sz="2400" kern="1200" dirty="0" smtClean="0">
              <a:solidFill>
                <a:schemeClr val="tx1"/>
              </a:solidFill>
              <a:effectLst>
                <a:glow rad="101600">
                  <a:schemeClr val="bg1"/>
                </a:glow>
              </a:effectLst>
              <a:latin typeface="Arial Narrow" panose="020B0606020202030204" pitchFamily="34" charset="0"/>
              <a:cs typeface="Courier New" panose="02070309020205020404" pitchFamily="49" charset="0"/>
            </a:rPr>
            <a:t>Fase 4</a:t>
          </a:r>
          <a:endParaRPr lang="es-ES" sz="2400" kern="1200" dirty="0">
            <a:solidFill>
              <a:schemeClr val="tx1"/>
            </a:solidFill>
            <a:effectLst>
              <a:glow rad="101600">
                <a:schemeClr val="bg1"/>
              </a:glow>
            </a:effectLst>
            <a:latin typeface="Arial Narrow" panose="020B0606020202030204" pitchFamily="34" charset="0"/>
            <a:cs typeface="Courier New" panose="02070309020205020404" pitchFamily="49" charset="0"/>
          </a:endParaRPr>
        </a:p>
      </dsp:txBody>
      <dsp:txXfrm>
        <a:off x="5385280" y="1675463"/>
        <a:ext cx="2092019" cy="559651"/>
      </dsp:txXfrm>
    </dsp:sp>
    <dsp:sp modelId="{0307874D-9D22-4B5C-88D1-5ABF0BBC6CC0}">
      <dsp:nvSpPr>
        <dsp:cNvPr id="0" name=""/>
        <dsp:cNvSpPr/>
      </dsp:nvSpPr>
      <dsp:spPr>
        <a:xfrm>
          <a:off x="5393828" y="2128004"/>
          <a:ext cx="1771205" cy="972008"/>
        </a:xfrm>
        <a:prstGeom prst="rect">
          <a:avLst/>
        </a:prstGeom>
        <a:solidFill>
          <a:schemeClr val="lt1">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Arial Narrow" panose="020B0606020202030204" pitchFamily="34" charset="0"/>
              <a:cs typeface="Courier New" panose="02070309020205020404" pitchFamily="49" charset="0"/>
            </a:rPr>
            <a:t>Analítica-comparativa</a:t>
          </a:r>
          <a:endParaRPr lang="es-ES" sz="2000" kern="1200" dirty="0">
            <a:solidFill>
              <a:schemeClr val="tx1"/>
            </a:solidFill>
            <a:latin typeface="Arial Narrow" panose="020B0606020202030204" pitchFamily="34" charset="0"/>
            <a:cs typeface="Courier New" panose="02070309020205020404" pitchFamily="49" charset="0"/>
          </a:endParaRPr>
        </a:p>
      </dsp:txBody>
      <dsp:txXfrm>
        <a:off x="5393828" y="2128004"/>
        <a:ext cx="1771205" cy="97200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45659" cy="498056"/>
          </a:xfrm>
          <a:prstGeom prst="rect">
            <a:avLst/>
          </a:prstGeom>
        </p:spPr>
        <p:txBody>
          <a:bodyPr vert="horz" lIns="95588" tIns="47794" rIns="95588" bIns="47794" rtlCol="0"/>
          <a:lstStyle>
            <a:lvl1pPr algn="l">
              <a:defRPr sz="1300"/>
            </a:lvl1pPr>
          </a:lstStyle>
          <a:p>
            <a:endParaRPr lang="es-ES"/>
          </a:p>
        </p:txBody>
      </p:sp>
      <p:sp>
        <p:nvSpPr>
          <p:cNvPr id="3" name="Marcador de fecha 2"/>
          <p:cNvSpPr>
            <a:spLocks noGrp="1"/>
          </p:cNvSpPr>
          <p:nvPr>
            <p:ph type="dt" idx="1"/>
          </p:nvPr>
        </p:nvSpPr>
        <p:spPr>
          <a:xfrm>
            <a:off x="3850444" y="0"/>
            <a:ext cx="2945659" cy="498056"/>
          </a:xfrm>
          <a:prstGeom prst="rect">
            <a:avLst/>
          </a:prstGeom>
        </p:spPr>
        <p:txBody>
          <a:bodyPr vert="horz" lIns="95588" tIns="47794" rIns="95588" bIns="47794" rtlCol="0"/>
          <a:lstStyle>
            <a:lvl1pPr algn="r">
              <a:defRPr sz="1300"/>
            </a:lvl1pPr>
          </a:lstStyle>
          <a:p>
            <a:fld id="{564EADA9-9211-4BDE-B8BD-89064F0C8A4A}" type="datetimeFigureOut">
              <a:rPr lang="es-ES" smtClean="0"/>
              <a:t>13/04/2018</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5588" tIns="47794" rIns="95588" bIns="47794" rtlCol="0" anchor="ctr"/>
          <a:lstStyle/>
          <a:p>
            <a:endParaRPr lang="es-ES"/>
          </a:p>
        </p:txBody>
      </p:sp>
      <p:sp>
        <p:nvSpPr>
          <p:cNvPr id="5" name="Marcador de notas 4"/>
          <p:cNvSpPr>
            <a:spLocks noGrp="1"/>
          </p:cNvSpPr>
          <p:nvPr>
            <p:ph type="body" sz="quarter" idx="3"/>
          </p:nvPr>
        </p:nvSpPr>
        <p:spPr>
          <a:xfrm>
            <a:off x="679768" y="4777195"/>
            <a:ext cx="5438140" cy="3908614"/>
          </a:xfrm>
          <a:prstGeom prst="rect">
            <a:avLst/>
          </a:prstGeom>
        </p:spPr>
        <p:txBody>
          <a:bodyPr vert="horz" lIns="95588" tIns="47794" rIns="95588" bIns="4779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1" y="9428586"/>
            <a:ext cx="2945659" cy="498055"/>
          </a:xfrm>
          <a:prstGeom prst="rect">
            <a:avLst/>
          </a:prstGeom>
        </p:spPr>
        <p:txBody>
          <a:bodyPr vert="horz" lIns="95588" tIns="47794" rIns="95588" bIns="4779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850444" y="9428586"/>
            <a:ext cx="2945659" cy="498055"/>
          </a:xfrm>
          <a:prstGeom prst="rect">
            <a:avLst/>
          </a:prstGeom>
        </p:spPr>
        <p:txBody>
          <a:bodyPr vert="horz" lIns="95588" tIns="47794" rIns="95588" bIns="47794" rtlCol="0" anchor="b"/>
          <a:lstStyle>
            <a:lvl1pPr algn="r">
              <a:defRPr sz="1300"/>
            </a:lvl1pPr>
          </a:lstStyle>
          <a:p>
            <a:fld id="{1B4A00B8-562A-4BA2-98E0-458FAB89A579}" type="slidenum">
              <a:rPr lang="es-ES" smtClean="0"/>
              <a:t>‹Nº›</a:t>
            </a:fld>
            <a:endParaRPr lang="es-ES"/>
          </a:p>
        </p:txBody>
      </p:sp>
    </p:spTree>
    <p:extLst>
      <p:ext uri="{BB962C8B-B14F-4D97-AF65-F5344CB8AC3E}">
        <p14:creationId xmlns:p14="http://schemas.microsoft.com/office/powerpoint/2010/main" val="339618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a:t>
            </a:fld>
            <a:endParaRPr lang="es-ES"/>
          </a:p>
        </p:txBody>
      </p:sp>
    </p:spTree>
    <p:extLst>
      <p:ext uri="{BB962C8B-B14F-4D97-AF65-F5344CB8AC3E}">
        <p14:creationId xmlns:p14="http://schemas.microsoft.com/office/powerpoint/2010/main" val="150024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 dar respuesta a los objetivos planteados,</a:t>
            </a:r>
            <a:r>
              <a:rPr lang="es-ES" baseline="0" dirty="0" smtClean="0"/>
              <a:t> p</a:t>
            </a:r>
            <a:r>
              <a:rPr lang="es-ES" dirty="0" smtClean="0"/>
              <a:t>asaremos</a:t>
            </a:r>
            <a:r>
              <a:rPr lang="es-ES" baseline="0" dirty="0" smtClean="0"/>
              <a:t> ahora a explicar los materiales y métodos utilizados  para el desarrollo de este estudio.</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10</a:t>
            </a:fld>
            <a:endParaRPr lang="es-ES"/>
          </a:p>
        </p:txBody>
      </p:sp>
    </p:spTree>
    <p:extLst>
      <p:ext uri="{BB962C8B-B14F-4D97-AF65-F5344CB8AC3E}">
        <p14:creationId xmlns:p14="http://schemas.microsoft.com/office/powerpoint/2010/main" val="132317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Para</a:t>
            </a:r>
            <a:r>
              <a:rPr lang="es-ES" baseline="0" dirty="0" smtClean="0"/>
              <a:t> llevar a cabo este estudio se </a:t>
            </a:r>
            <a:r>
              <a:rPr lang="es-ES" dirty="0" smtClean="0"/>
              <a:t>empleó metodología cuantitativa.</a:t>
            </a:r>
          </a:p>
          <a:p>
            <a:r>
              <a:rPr lang="es-ES" dirty="0" smtClean="0"/>
              <a:t>El diseño de investigación se definió como un estudio experimental controlado,</a:t>
            </a:r>
            <a:r>
              <a:rPr lang="es-ES" baseline="0" dirty="0" smtClean="0"/>
              <a:t> </a:t>
            </a:r>
            <a:r>
              <a:rPr lang="es-ES" sz="1300" dirty="0"/>
              <a:t>de corte longitudinal y prospectivo</a:t>
            </a:r>
          </a:p>
          <a:p>
            <a:pPr defTabSz="955878">
              <a:defRPr/>
            </a:pPr>
            <a:r>
              <a:rPr lang="es-ES" sz="1300" dirty="0"/>
              <a:t>Este estudio constó de 4 fases diferenciadas: </a:t>
            </a:r>
          </a:p>
          <a:p>
            <a:pPr defTabSz="955878">
              <a:defRPr/>
            </a:pPr>
            <a:r>
              <a:rPr lang="es-ES" b="1" dirty="0" smtClean="0"/>
              <a:t>Una primera fase de aproximación al entorno </a:t>
            </a:r>
            <a:r>
              <a:rPr lang="es-ES" dirty="0" smtClean="0"/>
              <a:t>de forma descriptiva previa a la intervención,</a:t>
            </a:r>
            <a:r>
              <a:rPr lang="es-ES" baseline="0" dirty="0" smtClean="0"/>
              <a:t> donde aplicó un </a:t>
            </a:r>
            <a:r>
              <a:rPr lang="es-ES" baseline="0" dirty="0" err="1" smtClean="0"/>
              <a:t>pretest</a:t>
            </a:r>
            <a:r>
              <a:rPr lang="es-ES" baseline="0" dirty="0" smtClean="0"/>
              <a:t>.</a:t>
            </a:r>
          </a:p>
          <a:p>
            <a:pPr defTabSz="955878">
              <a:defRPr/>
            </a:pPr>
            <a:r>
              <a:rPr lang="es-ES" b="1" dirty="0" smtClean="0"/>
              <a:t>Una segunda fase de intervención</a:t>
            </a:r>
          </a:p>
          <a:p>
            <a:pPr defTabSz="955878">
              <a:defRPr/>
            </a:pPr>
            <a:r>
              <a:rPr lang="es-ES" b="1" dirty="0" smtClean="0"/>
              <a:t>Una tercera fase de análisis </a:t>
            </a:r>
            <a:r>
              <a:rPr lang="es-ES" dirty="0" smtClean="0"/>
              <a:t>tras la intervención,</a:t>
            </a:r>
            <a:r>
              <a:rPr lang="es-ES" baseline="0" dirty="0" smtClean="0"/>
              <a:t> donde se aplicó un </a:t>
            </a:r>
            <a:r>
              <a:rPr lang="es-ES" baseline="0" dirty="0" err="1" smtClean="0"/>
              <a:t>postest</a:t>
            </a:r>
            <a:r>
              <a:rPr lang="es-ES" baseline="0" dirty="0" smtClean="0"/>
              <a:t> </a:t>
            </a:r>
            <a:r>
              <a:rPr lang="es-ES" dirty="0" smtClean="0"/>
              <a:t>y</a:t>
            </a:r>
          </a:p>
          <a:p>
            <a:pPr defTabSz="955878">
              <a:defRPr/>
            </a:pPr>
            <a:r>
              <a:rPr lang="es-ES" b="1" dirty="0" smtClean="0"/>
              <a:t>Una fase final analítica-comparativa.</a:t>
            </a:r>
          </a:p>
          <a:p>
            <a:endParaRPr lang="es-ES" dirty="0" smtClean="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11</a:t>
            </a:fld>
            <a:endParaRPr lang="es-ES"/>
          </a:p>
        </p:txBody>
      </p:sp>
    </p:spTree>
    <p:extLst>
      <p:ext uri="{BB962C8B-B14F-4D97-AF65-F5344CB8AC3E}">
        <p14:creationId xmlns:p14="http://schemas.microsoft.com/office/powerpoint/2010/main" val="335619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dirty="0"/>
              <a:t>Como población de estudio se eligió a la cohorte de niños escolarizados en el último tramo de Educación Primaria (5º y 6º),  durante el curso académico 2016-2017 en la ciudad de Murcia, comprendiendo un rango de edad entre 9 y 11 años. </a:t>
            </a:r>
          </a:p>
          <a:p>
            <a:r>
              <a:rPr lang="es-ES" sz="1000" dirty="0"/>
              <a:t>La población de estudio consta de 15.317 niños </a:t>
            </a:r>
          </a:p>
          <a:p>
            <a:r>
              <a:rPr lang="es-ES" sz="1000" dirty="0"/>
              <a:t>A dicha población, se aplicaron los siguientes criterios de inclusión y exclusión:</a:t>
            </a:r>
          </a:p>
          <a:p>
            <a:r>
              <a:rPr lang="es-ES" sz="1000" i="1" dirty="0"/>
              <a:t>Como criterios de Criterios de Inclusión se propuso a los </a:t>
            </a:r>
            <a:r>
              <a:rPr lang="es-ES" sz="1000" b="1" dirty="0"/>
              <a:t>Alumnos escolarizados durante el curso 2016-2017.</a:t>
            </a:r>
          </a:p>
          <a:p>
            <a:pPr lvl="0"/>
            <a:r>
              <a:rPr lang="es-ES" sz="1000" b="1" dirty="0"/>
              <a:t>Alumnos que pertenezcan al último tramo de Educación Primaria en los centros educativos de la ciudad de Murcia.</a:t>
            </a:r>
          </a:p>
          <a:p>
            <a:pPr lvl="0"/>
            <a:r>
              <a:rPr lang="es-ES" sz="1000" b="1" dirty="0"/>
              <a:t>Alumnos escolarizados en centros de enseñanza pública y/o concertada</a:t>
            </a:r>
            <a:r>
              <a:rPr lang="es-ES" sz="1000" dirty="0"/>
              <a:t>.</a:t>
            </a:r>
          </a:p>
          <a:p>
            <a:r>
              <a:rPr lang="es-ES" sz="1000" dirty="0"/>
              <a:t>Tras estos primeros criterios se establecieron los grupos muestrales teniendo en cuenta estos criterios específicos:</a:t>
            </a:r>
          </a:p>
          <a:p>
            <a:r>
              <a:rPr lang="es-ES" sz="1000" dirty="0"/>
              <a:t> </a:t>
            </a:r>
            <a:r>
              <a:rPr lang="es-ES" sz="1000" b="1" dirty="0"/>
              <a:t>Alumnos escolarizados en centros adheridos al </a:t>
            </a:r>
            <a:r>
              <a:rPr lang="es-ES" sz="1000" b="1" i="1" dirty="0"/>
              <a:t>Plan de Educación para la Salud en la Escuela de la Región de Murcia</a:t>
            </a:r>
            <a:r>
              <a:rPr lang="es-ES" sz="1000" b="1" dirty="0"/>
              <a:t> en el presente curso académico (de cara al grupo control).</a:t>
            </a:r>
          </a:p>
          <a:p>
            <a:pPr lvl="0"/>
            <a:r>
              <a:rPr lang="es-ES" sz="1000" b="1" dirty="0"/>
              <a:t>Alumnos escolarizados en centros no adheridos al </a:t>
            </a:r>
            <a:r>
              <a:rPr lang="es-ES" sz="1000" b="1" i="1" dirty="0"/>
              <a:t>Plan de Educación para la Salud en la Escuela de la Región de Murcia</a:t>
            </a:r>
            <a:r>
              <a:rPr lang="es-ES" sz="1000" b="1" dirty="0"/>
              <a:t> en el presente curso académico (de cara al grupo experimental).</a:t>
            </a:r>
          </a:p>
          <a:p>
            <a:r>
              <a:rPr lang="es-ES" sz="1000" b="1" i="1" dirty="0"/>
              <a:t>Como criterios de exclusión propusimos:</a:t>
            </a:r>
            <a:endParaRPr lang="es-ES" sz="1000" b="1" dirty="0"/>
          </a:p>
          <a:p>
            <a:pPr lvl="0"/>
            <a:r>
              <a:rPr lang="es-ES" sz="1000" dirty="0"/>
              <a:t>Alumnos con negativa paternal para participar en el estudio.</a:t>
            </a:r>
          </a:p>
          <a:p>
            <a:pPr lvl="0"/>
            <a:r>
              <a:rPr lang="es-ES" sz="1000" dirty="0"/>
              <a:t>Alumnos que por sus características personales no tuviesen capacidad para responder a cuestionarios</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12</a:t>
            </a:fld>
            <a:endParaRPr lang="es-ES"/>
          </a:p>
        </p:txBody>
      </p:sp>
    </p:spTree>
    <p:extLst>
      <p:ext uri="{BB962C8B-B14F-4D97-AF65-F5344CB8AC3E}">
        <p14:creationId xmlns:p14="http://schemas.microsoft.com/office/powerpoint/2010/main" val="143718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dirty="0"/>
              <a:t>Las variables del estudio han sido identificadas a raíz de los objetivos planteados y de una revisión de la bibliografía. </a:t>
            </a:r>
          </a:p>
          <a:p>
            <a:r>
              <a:rPr lang="es-ES" sz="1000" dirty="0"/>
              <a:t>Se hallaron dos documentos especialmente significativos: </a:t>
            </a:r>
          </a:p>
          <a:p>
            <a:r>
              <a:rPr lang="es-ES" sz="1000" dirty="0"/>
              <a:t>Guía para las Administraciones Educativas y Sanitarias. Criterios de Calidad para el Desarrollo de Proyectos y Actuaciones de Promoción y Educación para la Salud en el Sistema Educativo, en el que se contemplan las directrices para el desarrollo de proyectos de EpS en el entorno escolar propuesta por los Ministerios de Educación y Sanidad</a:t>
            </a:r>
          </a:p>
          <a:p>
            <a:r>
              <a:rPr lang="es-ES" sz="1000" dirty="0"/>
              <a:t>Y el </a:t>
            </a:r>
            <a:r>
              <a:rPr lang="es-ES" sz="1000" i="1" dirty="0"/>
              <a:t>Plan de Educación para La Salud en la Escuela de la Región De Murcia 2005-2010-2016</a:t>
            </a:r>
            <a:r>
              <a:rPr lang="es-ES" sz="1000" dirty="0"/>
              <a:t>, al cual se puede adscribir voluntariamente cualquier centro educativo de la Región de Murcia, donde se marcan las temáticas y contenidos de la estrategia relacionada con la promoción de la salud escolar.</a:t>
            </a:r>
          </a:p>
          <a:p>
            <a:r>
              <a:rPr lang="es-ES" sz="1000" dirty="0"/>
              <a:t>Tras la consulta de la bibliografía, se identificaron cinco variables principales que forman parte de las directrices marcadas por el Ministerios de Sanidad y Educación, tales como</a:t>
            </a:r>
          </a:p>
          <a:p>
            <a:r>
              <a:rPr lang="es-ES" sz="1000" dirty="0"/>
              <a:t>-  Conocimientos sobre Alimentación Saludable</a:t>
            </a:r>
          </a:p>
          <a:p>
            <a:r>
              <a:rPr lang="es-ES" sz="1000" dirty="0"/>
              <a:t>- Conocimientos sobre Actividad Física saludable.</a:t>
            </a:r>
          </a:p>
          <a:p>
            <a:r>
              <a:rPr lang="es-ES" sz="1000" dirty="0"/>
              <a:t>- Conocimientos sobre Salud Emocional</a:t>
            </a:r>
          </a:p>
          <a:p>
            <a:r>
              <a:rPr lang="es-ES" sz="1000" dirty="0"/>
              <a:t>- Conocimientos sobre Adicciones (Alcohol, Tabaco y drogas)</a:t>
            </a:r>
          </a:p>
          <a:p>
            <a:pPr marL="179227" indent="-179227">
              <a:buFontTx/>
              <a:buChar char="-"/>
            </a:pPr>
            <a:r>
              <a:rPr lang="es-ES" sz="1000" dirty="0"/>
              <a:t>Conocimientos sobre Primeros Auxilios</a:t>
            </a:r>
          </a:p>
          <a:p>
            <a:r>
              <a:rPr lang="es-ES" sz="1000" dirty="0"/>
              <a:t>Cada una de estas variables se tomó como referencia para la elaboración de las 5 actividades que se desarrollaron en el aula.</a:t>
            </a:r>
          </a:p>
          <a:p>
            <a:pPr marL="179227" indent="-179227">
              <a:buFontTx/>
              <a:buChar char="-"/>
            </a:pPr>
            <a:r>
              <a:rPr lang="es-ES" sz="1000" dirty="0"/>
              <a:t>Las variables de segundo nivel, o específicas, abarcaron los contenidos a desarrollar con el grupo experimental, tomadas y adaptadas según el </a:t>
            </a:r>
            <a:r>
              <a:rPr lang="es-ES" sz="1000" i="1" dirty="0"/>
              <a:t>Plan de Educación para La Salud en la Escuela de la Región De Murcia.</a:t>
            </a:r>
            <a:endParaRPr lang="es-ES" sz="1000"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13</a:t>
            </a:fld>
            <a:endParaRPr lang="es-ES"/>
          </a:p>
        </p:txBody>
      </p:sp>
    </p:spTree>
    <p:extLst>
      <p:ext uri="{BB962C8B-B14F-4D97-AF65-F5344CB8AC3E}">
        <p14:creationId xmlns:p14="http://schemas.microsoft.com/office/powerpoint/2010/main" val="40295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100" dirty="0"/>
              <a:t>El material utilizado para el diseño de los test, fue elaborado siguiendo el Plan de Educación para La Salud en la Escuela de la Región De Murcia 2005-2010-2016 </a:t>
            </a:r>
          </a:p>
          <a:p>
            <a:r>
              <a:rPr lang="es-ES" sz="1100" dirty="0"/>
              <a:t>Para ello se siguieron las recomendaciones de actividades propuestas en cada una variables de primer nivel establecidas en la </a:t>
            </a:r>
            <a:r>
              <a:rPr lang="es-ES" sz="1100" i="1" dirty="0"/>
              <a:t>Guía para las Administraciones Educativas y Sanitarias. Criterios de Calidad para el Desarrollo de Proyectos y Actuaciones de Promoción y Educación para la Salud en el Sistema Educativo</a:t>
            </a:r>
          </a:p>
          <a:p>
            <a:r>
              <a:rPr lang="es-ES" sz="1100" i="1" dirty="0"/>
              <a:t>Además de la variables de conocimientos expuestas anteriormente, se incluyeron una serie de aspectos </a:t>
            </a:r>
            <a:r>
              <a:rPr lang="es-ES" sz="1100" i="1" dirty="0" err="1"/>
              <a:t>sociodemográfios</a:t>
            </a:r>
            <a:r>
              <a:rPr lang="es-ES" sz="1100" i="1" dirty="0"/>
              <a:t> </a:t>
            </a:r>
            <a:r>
              <a:rPr lang="es-ES" sz="1100" dirty="0"/>
              <a:t>que se consideraron debido su importancia a la hora identificar factores independientes que puedan relacionarse con el nivel de conocimientos en el análisis estadístico:</a:t>
            </a:r>
          </a:p>
          <a:p>
            <a:pPr lvl="0"/>
            <a:r>
              <a:rPr lang="es-ES" sz="1100" dirty="0"/>
              <a:t>Edad</a:t>
            </a:r>
            <a:endParaRPr lang="es-ES" sz="1100" b="1" dirty="0"/>
          </a:p>
          <a:p>
            <a:pPr lvl="0"/>
            <a:r>
              <a:rPr lang="es-ES" sz="1100" dirty="0"/>
              <a:t>Género</a:t>
            </a:r>
          </a:p>
          <a:p>
            <a:pPr lvl="0"/>
            <a:r>
              <a:rPr lang="es-ES" sz="1100" b="1" dirty="0"/>
              <a:t>Etc.</a:t>
            </a:r>
          </a:p>
          <a:p>
            <a:pPr lvl="0"/>
            <a:r>
              <a:rPr lang="es-ES" sz="1100" b="1" dirty="0"/>
              <a:t>El test evaluativo utilizado antes y después de la intervención fue el mismo.</a:t>
            </a:r>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14</a:t>
            </a:fld>
            <a:endParaRPr lang="es-ES"/>
          </a:p>
        </p:txBody>
      </p:sp>
    </p:spTree>
    <p:extLst>
      <p:ext uri="{BB962C8B-B14F-4D97-AF65-F5344CB8AC3E}">
        <p14:creationId xmlns:p14="http://schemas.microsoft.com/office/powerpoint/2010/main" val="3130465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300" dirty="0"/>
              <a:t> </a:t>
            </a:r>
            <a:r>
              <a:rPr lang="es-ES" dirty="0"/>
              <a:t>La rúbricas son herramientas evaluativas para poder valorar los aprendizajes, la adquisición de conocimientos y las competencias de un modo objetivo y consistente.</a:t>
            </a:r>
          </a:p>
          <a:p>
            <a:endParaRPr lang="es-ES" dirty="0"/>
          </a:p>
          <a:p>
            <a:r>
              <a:rPr lang="es-ES" dirty="0"/>
              <a:t>En el presente estudio se elaboraron cuatro rúbricas evaluativas para poder valorar lo más objetivamente posible y de un modo cuantitativo el aprendizaje de los sujetos del estudio en los cuatro primeros bloques de conocimientos (alimentación, actividad física, salud emocional y adicciones)</a:t>
            </a:r>
          </a:p>
          <a:p>
            <a:r>
              <a:rPr lang="es-ES" dirty="0"/>
              <a:t>El último bloque de conocimientos sobre primeros auxilios no necesitó de una rúbrica ya que se trató de un test multirrespuesta y se cuantificaron los fallos y los errores para medir el nivel de conocimientos.</a:t>
            </a:r>
          </a:p>
          <a:p>
            <a:endParaRPr lang="es-ES" dirty="0"/>
          </a:p>
          <a:p>
            <a:r>
              <a:rPr lang="es-ES" dirty="0"/>
              <a:t>A modo de ejemplo se muestra una de las rúbricas elaboradas para la evaluación de la primera actividad del primer bloque de conocimientos.</a:t>
            </a:r>
          </a:p>
          <a:p>
            <a:r>
              <a:rPr lang="es-ES" dirty="0"/>
              <a:t>Donde se establece una puntuación en escala Likert de 1 a 5 e irá determinada por la respuesta que aporte el alumno para cada una de las actividades de cada uno de los bloques de conocimientos.</a:t>
            </a:r>
          </a:p>
          <a:p>
            <a:endParaRPr lang="es-ES" dirty="0"/>
          </a:p>
          <a:p>
            <a:pPr defTabSz="955878">
              <a:defRPr/>
            </a:pPr>
            <a:r>
              <a:rPr lang="es-ES" dirty="0"/>
              <a:t>Una vez recolectados todos los test (pre y post), se procedió a la revisión, evaluación y puntuación de los mismos. Para este procedimiento se utilizaron las rúbricas de evaluación confeccionadas</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15</a:t>
            </a:fld>
            <a:endParaRPr lang="es-ES"/>
          </a:p>
        </p:txBody>
      </p:sp>
    </p:spTree>
    <p:extLst>
      <p:ext uri="{BB962C8B-B14F-4D97-AF65-F5344CB8AC3E}">
        <p14:creationId xmlns:p14="http://schemas.microsoft.com/office/powerpoint/2010/main" val="31618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dirty="0"/>
              <a:t>Tras la evaluación y puntuación de cada uno de los ítems de los test se diseñó una base de datos en Excel, para su posterior análisis estadístico.</a:t>
            </a:r>
          </a:p>
          <a:p>
            <a:r>
              <a:rPr lang="es-ES" sz="1000" dirty="0"/>
              <a:t>Esta tabla estuvo compuesta por 138 variables (entre primarias y segundo orden) las cuales se agruparon y recodificaron para facilitar su análisis estadístico.</a:t>
            </a:r>
          </a:p>
          <a:p>
            <a:pPr defTabSz="955878">
              <a:defRPr/>
            </a:pPr>
            <a:r>
              <a:rPr lang="es-ES" sz="1000" dirty="0"/>
              <a:t>Para el análisis de resultados, los datos obtenidos se transcribieron a un fichero del programa de Microsoft Excel 2013</a:t>
            </a:r>
            <a:r>
              <a:rPr lang="es-ES" sz="1000" baseline="30000" dirty="0"/>
              <a:t>®</a:t>
            </a:r>
            <a:r>
              <a:rPr lang="es-ES" sz="1000" dirty="0"/>
              <a:t>, y después fueron exportados al programa estadístico SPSS</a:t>
            </a:r>
            <a:r>
              <a:rPr lang="es-ES" sz="1000" baseline="30000" dirty="0"/>
              <a:t>®</a:t>
            </a:r>
            <a:r>
              <a:rPr lang="es-ES" sz="1000" dirty="0"/>
              <a:t>, versión 23, para proceder posteriormente al análisis descriptivo, inferencial, de los datos, y contraste de hipótesis.</a:t>
            </a:r>
          </a:p>
          <a:p>
            <a:r>
              <a:rPr lang="es-ES" sz="1000" dirty="0"/>
              <a:t>El análisis descriptivo de las variables cualitativas se presentó con los valores de las frecuencias de cada una de las categorías de respuesta, así como sus medias, desviación típica y  porcentaje. </a:t>
            </a:r>
          </a:p>
          <a:p>
            <a:r>
              <a:rPr lang="es-ES" sz="1000" dirty="0"/>
              <a:t>Para contrastar la hipótesis nula de que las diferencia observadas entre dos valores de una media de dos muestras independientes se deben al azar, se utilizó el test estadístico </a:t>
            </a:r>
            <a:r>
              <a:rPr lang="es-ES" sz="1000" i="1" dirty="0"/>
              <a:t>T de </a:t>
            </a:r>
            <a:r>
              <a:rPr lang="es-ES" sz="1000" i="1" dirty="0" err="1"/>
              <a:t>Student</a:t>
            </a:r>
            <a:r>
              <a:rPr lang="es-ES" sz="1000" dirty="0"/>
              <a:t> para muestras independientes</a:t>
            </a:r>
          </a:p>
          <a:p>
            <a:r>
              <a:rPr lang="es-ES" sz="1000" dirty="0"/>
              <a:t>Para analizar la asociación de una variable cuantitativa continua con una variable cualitativa de más de dos categorías, se recurrió al análisis de la varianza para un factor (ANOVA</a:t>
            </a:r>
          </a:p>
          <a:p>
            <a:r>
              <a:rPr lang="es-ES" sz="1000" dirty="0"/>
              <a:t>Para analizar las diferencias encontradas antes y después de la intervención, si se trataba de variables cualitativas dicotómicas se utilizó la </a:t>
            </a:r>
            <a:r>
              <a:rPr lang="es-ES" sz="1000" i="1" dirty="0"/>
              <a:t>Prueba de </a:t>
            </a:r>
            <a:r>
              <a:rPr lang="es-ES" sz="1000" i="1" dirty="0" err="1"/>
              <a:t>McNemar</a:t>
            </a:r>
            <a:r>
              <a:rPr lang="es-ES" sz="1000" dirty="0"/>
              <a:t>, por la que se contrasta la hipótesis nula que los cambios en ambos sentidos son iguales, y la </a:t>
            </a:r>
            <a:r>
              <a:rPr lang="es-ES" sz="1000" i="1" dirty="0"/>
              <a:t>Prueba no paramétrica de </a:t>
            </a:r>
            <a:r>
              <a:rPr lang="es-ES" sz="1000" i="1" dirty="0" err="1"/>
              <a:t>Wilcoxon</a:t>
            </a:r>
            <a:r>
              <a:rPr lang="es-ES" sz="1000" dirty="0"/>
              <a:t> </a:t>
            </a:r>
          </a:p>
          <a:p>
            <a:pPr defTabSz="955878">
              <a:defRPr/>
            </a:pPr>
            <a:r>
              <a:rPr lang="es-ES" sz="1000" dirty="0"/>
              <a:t>La hipótesis nula fue rechazada cuando el valor de p resultó menor de 0,05. </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16</a:t>
            </a:fld>
            <a:endParaRPr lang="es-ES"/>
          </a:p>
        </p:txBody>
      </p:sp>
    </p:spTree>
    <p:extLst>
      <p:ext uri="{BB962C8B-B14F-4D97-AF65-F5344CB8AC3E}">
        <p14:creationId xmlns:p14="http://schemas.microsoft.com/office/powerpoint/2010/main" val="306738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CONTINUACIÓN PASAMOS A EXPONER LOS RESULTADOS OBTENIDOS En ESTE TRABAJO</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17</a:t>
            </a:fld>
            <a:endParaRPr lang="es-ES"/>
          </a:p>
        </p:txBody>
      </p:sp>
    </p:spTree>
    <p:extLst>
      <p:ext uri="{BB962C8B-B14F-4D97-AF65-F5344CB8AC3E}">
        <p14:creationId xmlns:p14="http://schemas.microsoft.com/office/powerpoint/2010/main" val="68058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algn="just">
              <a:spcAft>
                <a:spcPts val="627"/>
              </a:spcAft>
            </a:pPr>
            <a:r>
              <a:rPr lang="es-ES" b="1" dirty="0" smtClean="0">
                <a:effectLst>
                  <a:glow rad="25400">
                    <a:srgbClr val="FF9900"/>
                  </a:glow>
                </a:effectLst>
                <a:latin typeface="Gadugi" panose="020B0502040204020203" pitchFamily="34" charset="0"/>
              </a:rPr>
              <a:t>Comencemos</a:t>
            </a:r>
            <a:r>
              <a:rPr lang="es-ES" b="1" baseline="0" dirty="0" smtClean="0">
                <a:effectLst>
                  <a:glow rad="25400">
                    <a:srgbClr val="FF9900"/>
                  </a:glow>
                </a:effectLst>
                <a:latin typeface="Gadugi" panose="020B0502040204020203" pitchFamily="34" charset="0"/>
              </a:rPr>
              <a:t> describiendo </a:t>
            </a:r>
            <a:r>
              <a:rPr lang="es-ES" b="1" dirty="0" smtClean="0">
                <a:effectLst>
                  <a:glow rad="25400">
                    <a:srgbClr val="FF9900"/>
                  </a:glow>
                </a:effectLst>
                <a:latin typeface="Gadugi" panose="020B0502040204020203" pitchFamily="34" charset="0"/>
              </a:rPr>
              <a:t>el nivel de conocimientos de salud de los alumnos del último tramo de Educación Primaria de la ciudad de Murcia.</a:t>
            </a:r>
          </a:p>
          <a:p>
            <a:pPr algn="just">
              <a:spcAft>
                <a:spcPts val="627"/>
              </a:spcAft>
            </a:pPr>
            <a:endParaRPr lang="es-ES" b="1" dirty="0" smtClean="0">
              <a:effectLst>
                <a:glow rad="25400">
                  <a:srgbClr val="FF9900"/>
                </a:glow>
              </a:effectLst>
              <a:latin typeface="Gadugi" panose="020B0502040204020203" pitchFamily="34" charset="0"/>
            </a:endParaRPr>
          </a:p>
          <a:p>
            <a:pPr algn="just">
              <a:spcAft>
                <a:spcPts val="627"/>
              </a:spcAft>
            </a:pPr>
            <a:r>
              <a:rPr lang="es-ES" b="1" dirty="0" smtClean="0">
                <a:effectLst>
                  <a:glow rad="25400">
                    <a:srgbClr val="FF9900"/>
                  </a:glow>
                </a:effectLst>
                <a:latin typeface="Gadugi" panose="020B0502040204020203" pitchFamily="34" charset="0"/>
              </a:rPr>
              <a:t>Encontramos que</a:t>
            </a:r>
            <a:r>
              <a:rPr lang="es-ES" b="1" baseline="0" dirty="0" smtClean="0">
                <a:effectLst>
                  <a:glow rad="25400">
                    <a:srgbClr val="FF9900"/>
                  </a:glow>
                </a:effectLst>
                <a:latin typeface="Gadugi" panose="020B0502040204020203" pitchFamily="34" charset="0"/>
              </a:rPr>
              <a:t> en los primeros cuatro bloques de conocimientos se presenta el mismo patrón: Los alumnos del Grupo control adherido al Plan Regional de Educación para la salud en la escuela, obtienen mejores calificaciones </a:t>
            </a:r>
            <a:endParaRPr lang="es-ES" b="1" dirty="0" smtClean="0">
              <a:effectLst>
                <a:glow rad="25400">
                  <a:srgbClr val="FF9900"/>
                </a:glow>
              </a:effectLst>
              <a:latin typeface="Gadugi" panose="020B0502040204020203" pitchFamily="34" charset="0"/>
            </a:endParaRPr>
          </a:p>
          <a:p>
            <a:pPr algn="just">
              <a:spcAft>
                <a:spcPts val="627"/>
              </a:spcAft>
            </a:pPr>
            <a:endParaRPr lang="es-ES" b="1" dirty="0">
              <a:effectLst>
                <a:glow rad="25400">
                  <a:srgbClr val="FF9900"/>
                </a:glow>
              </a:effectLst>
              <a:latin typeface="Gadugi" panose="020B0502040204020203" pitchFamily="34" charset="0"/>
            </a:endParaRPr>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18</a:t>
            </a:fld>
            <a:endParaRPr lang="es-ES"/>
          </a:p>
        </p:txBody>
      </p:sp>
    </p:spTree>
    <p:extLst>
      <p:ext uri="{BB962C8B-B14F-4D97-AF65-F5344CB8AC3E}">
        <p14:creationId xmlns:p14="http://schemas.microsoft.com/office/powerpoint/2010/main" val="674857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En cambio en el último</a:t>
            </a:r>
            <a:r>
              <a:rPr lang="es-ES" baseline="0" dirty="0" smtClean="0"/>
              <a:t> bloque de conocimientos, el de Primeros auxilios El grupo experimental superó al grupo control en el nivel de conocimientos.</a:t>
            </a:r>
          </a:p>
          <a:p>
            <a:endParaRPr lang="es-ES" sz="1300" dirty="0"/>
          </a:p>
          <a:p>
            <a:r>
              <a:rPr lang="es-ES" sz="1300" dirty="0"/>
              <a:t>Aunque en este bloque alcanzara una mayor puntuación, la tendencia en este estudio siempre ha sido al contrario, mayor puntuación en el grupo de control antes de la intervención </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19</a:t>
            </a:fld>
            <a:endParaRPr lang="es-ES"/>
          </a:p>
        </p:txBody>
      </p:sp>
    </p:spTree>
    <p:extLst>
      <p:ext uri="{BB962C8B-B14F-4D97-AF65-F5344CB8AC3E}">
        <p14:creationId xmlns:p14="http://schemas.microsoft.com/office/powerpoint/2010/main" val="372675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a:t>
            </a:fld>
            <a:endParaRPr lang="es-ES"/>
          </a:p>
        </p:txBody>
      </p:sp>
    </p:spTree>
    <p:extLst>
      <p:ext uri="{BB962C8B-B14F-4D97-AF65-F5344CB8AC3E}">
        <p14:creationId xmlns:p14="http://schemas.microsoft.com/office/powerpoint/2010/main" val="424508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marL="298712" indent="-298712" algn="just">
              <a:spcAft>
                <a:spcPts val="627"/>
              </a:spcAft>
              <a:buBlip>
                <a:blip r:embed="rId3"/>
              </a:buBlip>
            </a:pPr>
            <a:r>
              <a:rPr lang="es-ES" sz="1300" b="1" dirty="0">
                <a:latin typeface="Palatino Linotype" pitchFamily="18" charset="0"/>
                <a:ea typeface="Times New Roman" pitchFamily="18" charset="0"/>
                <a:cs typeface="Arial" pitchFamily="34" charset="0"/>
              </a:rPr>
              <a:t>EN RELACIÓN AL  NIVEL DE CONOCIMIENTOS POSTERIOR A LA INTERVENCIÓN</a:t>
            </a:r>
          </a:p>
          <a:p>
            <a:pPr algn="just">
              <a:spcAft>
                <a:spcPts val="627"/>
              </a:spcAft>
            </a:pPr>
            <a:r>
              <a:rPr lang="es-ES" b="1" dirty="0" smtClean="0">
                <a:effectLst>
                  <a:glow rad="25400">
                    <a:srgbClr val="FF9900"/>
                  </a:glow>
                </a:effectLst>
                <a:latin typeface="Gadugi" panose="020B0502040204020203" pitchFamily="34" charset="0"/>
              </a:rPr>
              <a:t>Resulta</a:t>
            </a:r>
            <a:r>
              <a:rPr lang="es-ES" b="1" baseline="0" dirty="0" smtClean="0">
                <a:effectLst>
                  <a:glow rad="25400">
                    <a:srgbClr val="FF9900"/>
                  </a:glow>
                </a:effectLst>
                <a:latin typeface="Gadugi" panose="020B0502040204020203" pitchFamily="34" charset="0"/>
              </a:rPr>
              <a:t> evidente el aumento en el nivel de conocimientos en cada uno de los bloques de conocimientos.</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20</a:t>
            </a:fld>
            <a:endParaRPr lang="es-ES"/>
          </a:p>
        </p:txBody>
      </p:sp>
    </p:spTree>
    <p:extLst>
      <p:ext uri="{BB962C8B-B14F-4D97-AF65-F5344CB8AC3E}">
        <p14:creationId xmlns:p14="http://schemas.microsoft.com/office/powerpoint/2010/main" val="1815935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Teniendo</a:t>
            </a:r>
            <a:r>
              <a:rPr lang="es-ES" baseline="0" dirty="0" smtClean="0"/>
              <a:t> especial éxito en el de Primeros auxilios y RCP, donde podemos ver un aumento espectacular en los ítems presentados, donde el incremento supera el 80% de los alumnos en algunos casos.</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21</a:t>
            </a:fld>
            <a:endParaRPr lang="es-ES"/>
          </a:p>
        </p:txBody>
      </p:sp>
    </p:spTree>
    <p:extLst>
      <p:ext uri="{BB962C8B-B14F-4D97-AF65-F5344CB8AC3E}">
        <p14:creationId xmlns:p14="http://schemas.microsoft.com/office/powerpoint/2010/main" val="3834973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Al</a:t>
            </a:r>
            <a:r>
              <a:rPr lang="es-ES" baseline="0" dirty="0" smtClean="0"/>
              <a:t> comparar con el grupo que actuó como control, podemos ver, que aunque partía de unos conocimientos mayores, tras la intervención de Enfermería, el grupo experimental concluye el estudio con unos mayores conocimientos sobre cada uno de los bloques en los que hemos intervenido.</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22</a:t>
            </a:fld>
            <a:endParaRPr lang="es-ES"/>
          </a:p>
        </p:txBody>
      </p:sp>
    </p:spTree>
    <p:extLst>
      <p:ext uri="{BB962C8B-B14F-4D97-AF65-F5344CB8AC3E}">
        <p14:creationId xmlns:p14="http://schemas.microsoft.com/office/powerpoint/2010/main" val="288615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Además, en el de primeros auxilios, aunque partíamos de una situación favorable</a:t>
            </a:r>
            <a:r>
              <a:rPr lang="es-ES" baseline="0" dirty="0" smtClean="0"/>
              <a:t> respecto al grupo control, ese incremento también se produce en los sujetos del grupo experimental.</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23</a:t>
            </a:fld>
            <a:endParaRPr lang="es-ES"/>
          </a:p>
        </p:txBody>
      </p:sp>
    </p:spTree>
    <p:extLst>
      <p:ext uri="{BB962C8B-B14F-4D97-AF65-F5344CB8AC3E}">
        <p14:creationId xmlns:p14="http://schemas.microsoft.com/office/powerpoint/2010/main" val="1896472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878">
              <a:defRPr/>
            </a:pPr>
            <a:r>
              <a:rPr lang="es-ES" sz="1300" dirty="0">
                <a:latin typeface="Palatino Linotype" panose="02040502050505030304" pitchFamily="18" charset="0"/>
                <a:ea typeface="Calibri" panose="020F0502020204030204" pitchFamily="34" charset="0"/>
                <a:cs typeface="Times New Roman" panose="02020603050405020304" pitchFamily="18" charset="0"/>
              </a:rPr>
              <a:t>En la discusión de este estudio seguiremos el orden marcado por los objetivos planteados, así internaremos facilitar la comprensión de los mismos relacionándolos con los resultados obtenidos.</a:t>
            </a:r>
          </a:p>
          <a:p>
            <a:pPr defTabSz="955878">
              <a:defRPr/>
            </a:pP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24</a:t>
            </a:fld>
            <a:endParaRPr lang="es-ES"/>
          </a:p>
        </p:txBody>
      </p:sp>
    </p:spTree>
    <p:extLst>
      <p:ext uri="{BB962C8B-B14F-4D97-AF65-F5344CB8AC3E}">
        <p14:creationId xmlns:p14="http://schemas.microsoft.com/office/powerpoint/2010/main" val="730627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algn="just"/>
            <a:r>
              <a:rPr lang="es-ES" sz="1000" b="1" dirty="0">
                <a:ea typeface="Calibri" panose="020F0502020204030204" pitchFamily="34" charset="0"/>
                <a:cs typeface="Times New Roman" panose="02020603050405020304" pitchFamily="18" charset="0"/>
              </a:rPr>
              <a:t>En la Región de Murcia, aunque la EpS está </a:t>
            </a:r>
            <a:r>
              <a:rPr lang="es-ES" sz="1000" dirty="0">
                <a:ea typeface="Calibri" panose="020F0502020204030204" pitchFamily="34" charset="0"/>
                <a:cs typeface="Times New Roman" panose="02020603050405020304" pitchFamily="18" charset="0"/>
              </a:rPr>
              <a:t>incluida de forma trasversal en el currículo de las asignaturas, como indica la actual Ley de Educación, el Plan de Educación para la salud en la escuela de la Región de Murcia, se encarga de dar las indicaciones y los recursos para llevar a cabo esa EpS en el Centro escolar.  Pero es centro educativo el que en última instancia, tiene autonomía para decidir si se adscribe al Plan Regional o no.</a:t>
            </a:r>
          </a:p>
          <a:p>
            <a:pPr algn="just" defTabSz="955878">
              <a:defRPr/>
            </a:pPr>
            <a:r>
              <a:rPr lang="es-ES" sz="1000" b="1" dirty="0"/>
              <a:t>En este sentido, en nuestro estudio </a:t>
            </a:r>
            <a:r>
              <a:rPr lang="es-ES" sz="1000" dirty="0"/>
              <a:t>observamos cómo los sujetos del grupo experimental, del centro no adscrito al Plan anteriormente citado, poseen un nivel de conocimientos deficitario en todos los bloques de conocimientos analizados, exceptuando el de prevención de accidentes y primeros auxilios.</a:t>
            </a:r>
            <a:endParaRPr lang="es-ES" sz="1000" dirty="0">
              <a:cs typeface="Times New Roman" panose="02020603050405020304" pitchFamily="18" charset="0"/>
            </a:endParaRPr>
          </a:p>
          <a:p>
            <a:pPr algn="just"/>
            <a:r>
              <a:rPr lang="es-ES" sz="1000" b="1" dirty="0"/>
              <a:t>Esta situación se puede deber a distintos factores</a:t>
            </a:r>
            <a:r>
              <a:rPr lang="es-ES" sz="1000" dirty="0"/>
              <a:t>: </a:t>
            </a:r>
          </a:p>
          <a:p>
            <a:pPr algn="just" defTabSz="955878">
              <a:defRPr/>
            </a:pPr>
            <a:r>
              <a:rPr lang="es-ES" sz="1000" b="1" dirty="0"/>
              <a:t>Como indica Sánchez, </a:t>
            </a:r>
            <a:r>
              <a:rPr lang="es-ES" sz="1000" dirty="0"/>
              <a:t>es necesario un número mínimo de profesionales docentes con convicción y disposición para recibir la formación, así como el asesoramiento adecuado para participar activamente en el desarrollo pedagógico y didáctico del proyecto. por lo que constituye uno de los elementos que puede obstaculizar  o impedir el proceso de EpS</a:t>
            </a:r>
          </a:p>
          <a:p>
            <a:pPr algn="just" defTabSz="955878">
              <a:defRPr/>
            </a:pPr>
            <a:r>
              <a:rPr lang="es-ES" sz="1000" b="1" dirty="0"/>
              <a:t>Podemos asumir que de esta situación </a:t>
            </a:r>
            <a:r>
              <a:rPr lang="es-ES" sz="1000" dirty="0"/>
              <a:t>se desprenden las dificultades y limitaciones que encuentra el profesorado para el desarrollo de la EpS, como por ejemplo, que la EpS no se trata de una asignatura concreta que tenga su espacio y tiempos asignados, o la falta de tiempo para compaginar todos los temas Como indican Talavera &amp; Gavidia,</a:t>
            </a:r>
          </a:p>
          <a:p>
            <a:pPr algn="just" defTabSz="955878">
              <a:defRPr/>
            </a:pPr>
            <a:r>
              <a:rPr lang="es-ES" sz="1000" b="1" dirty="0"/>
              <a:t>Pastor-</a:t>
            </a:r>
            <a:r>
              <a:rPr lang="es-ES" sz="1000" b="1" dirty="0" err="1"/>
              <a:t>Vicedo</a:t>
            </a:r>
            <a:r>
              <a:rPr lang="es-ES" sz="1000" b="1" dirty="0"/>
              <a:t>, y colaboradores </a:t>
            </a:r>
            <a:r>
              <a:rPr lang="es-ES" sz="1000" dirty="0"/>
              <a:t>nos indican que debemos considerar que debido al cambio de legislación actual, los elementos de EpS que se incorporan en el currículo de Educación Primaria  han sufrido modificaciones, lo que actualmente puede conllevar cierta confusión y gran esfuerzo por parte del profesorado a la hora de realizar la programación didáctica.  </a:t>
            </a:r>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25</a:t>
            </a:fld>
            <a:endParaRPr lang="es-ES"/>
          </a:p>
        </p:txBody>
      </p:sp>
    </p:spTree>
    <p:extLst>
      <p:ext uri="{BB962C8B-B14F-4D97-AF65-F5344CB8AC3E}">
        <p14:creationId xmlns:p14="http://schemas.microsoft.com/office/powerpoint/2010/main" val="4140704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algn="just"/>
            <a:r>
              <a:rPr lang="es-ES" sz="1000" b="1" dirty="0"/>
              <a:t>En cuanto a la implementación de la Intervención </a:t>
            </a:r>
            <a:r>
              <a:rPr lang="es-ES" sz="1000" dirty="0"/>
              <a:t>:</a:t>
            </a:r>
          </a:p>
          <a:p>
            <a:pPr algn="just"/>
            <a:r>
              <a:rPr lang="es-ES" sz="1000" b="1" dirty="0"/>
              <a:t>La elección de la cohorte de edad </a:t>
            </a:r>
            <a:r>
              <a:rPr lang="es-ES" sz="1000" dirty="0"/>
              <a:t>de los componentes de nuestro estudio, fue el último tramo de Educación Primaria; podemos justificarla por ser la etapa en la que los niños son más receptivos con sus tutores legales, sus profesores, y a los profesionales de la salud, para que adquieran hábitos saludables Tal y como </a:t>
            </a:r>
            <a:r>
              <a:rPr lang="es-ES" sz="1000" dirty="0" err="1"/>
              <a:t>incican</a:t>
            </a:r>
            <a:r>
              <a:rPr lang="es-ES" sz="1000" dirty="0"/>
              <a:t> Rodríguez Huertas et al., 2012) (Castillo Ureña, 2007)(</a:t>
            </a:r>
            <a:r>
              <a:rPr lang="es-ES" sz="1000" dirty="0" err="1"/>
              <a:t>Böttiger</a:t>
            </a:r>
            <a:r>
              <a:rPr lang="es-ES" sz="1000" dirty="0"/>
              <a:t> &amp; Van </a:t>
            </a:r>
            <a:r>
              <a:rPr lang="es-ES" sz="1000" dirty="0" err="1"/>
              <a:t>Aken</a:t>
            </a:r>
            <a:r>
              <a:rPr lang="es-ES" sz="1000" dirty="0"/>
              <a:t>, 2015, estos últimos protagonistas de la iniciativa de la OMS </a:t>
            </a:r>
            <a:r>
              <a:rPr lang="es-ES" sz="1000" dirty="0" err="1"/>
              <a:t>Kid</a:t>
            </a:r>
            <a:r>
              <a:rPr lang="es-ES" sz="1000" dirty="0"/>
              <a:t> </a:t>
            </a:r>
            <a:r>
              <a:rPr lang="es-ES" sz="1000" dirty="0" err="1"/>
              <a:t>Save</a:t>
            </a:r>
            <a:r>
              <a:rPr lang="es-ES" sz="1000" dirty="0"/>
              <a:t> </a:t>
            </a:r>
            <a:r>
              <a:rPr lang="es-ES" sz="1000" dirty="0" err="1"/>
              <a:t>Lives</a:t>
            </a:r>
            <a:r>
              <a:rPr lang="es-ES" sz="1000" dirty="0"/>
              <a:t>.</a:t>
            </a:r>
          </a:p>
          <a:p>
            <a:pPr algn="just"/>
            <a:r>
              <a:rPr lang="es-ES" sz="1000" dirty="0"/>
              <a:t>Haciendo alusión a los resultados descriptivos del grupo experimental, los alumnos de 5º obtuvieron mejores resultados que los de 6º, con lo que podemos extraer que esta afirmación es correcta.</a:t>
            </a:r>
          </a:p>
          <a:p>
            <a:r>
              <a:rPr lang="es-ES" sz="1000" b="1" dirty="0"/>
              <a:t>Respecto a la duración de cada </a:t>
            </a:r>
            <a:r>
              <a:rPr lang="es-ES" sz="1000" dirty="0"/>
              <a:t>una de las sesiones programadas, se estableció un tiempo comprendido entre 35-45 minutos. Según la bibliografía revisada hemos comprobado como otros estudios similares al nuestro, establecen la misma duración de intervención como el de Oliva Rodríguez et al.</a:t>
            </a:r>
          </a:p>
          <a:p>
            <a:r>
              <a:rPr lang="es-ES" sz="1000" b="1" dirty="0"/>
              <a:t>Para llevar a cabo nuestra intervención planificamos </a:t>
            </a:r>
            <a:r>
              <a:rPr lang="es-ES" sz="1000" dirty="0"/>
              <a:t>cinco sesiones sobre cada una de las materias tal como indica la </a:t>
            </a:r>
            <a:r>
              <a:rPr lang="es-ES" sz="1000" i="1" dirty="0"/>
              <a:t>Guía propuesta por los ministerios de Educación y Sanidad</a:t>
            </a:r>
            <a:r>
              <a:rPr lang="es-ES" sz="1000" dirty="0"/>
              <a:t>: Alimentación saludable, actividad física, conocimientos sobre salud emocional, adicciones; y prevención de accidentes y primeros auxilios. </a:t>
            </a:r>
          </a:p>
          <a:p>
            <a:r>
              <a:rPr lang="es-ES" sz="1000" b="1" dirty="0"/>
              <a:t>Pérez &amp; Delgado, realizaron un estudio impartido por </a:t>
            </a:r>
            <a:r>
              <a:rPr lang="es-ES" sz="1000" dirty="0"/>
              <a:t>profesores y con un diseño similar a nuestro trabajo, donde utilizaron las nuevas tecnologías de la información y la comunicación (TICS), debido al atractivo interés que despierta en el alumnado. En nuestro caso, aunque nos regimos por el contenido del PEEPSRM (Gutiérrez y cols., 2005), donde no existen actividades que contemplen el uso de las TICS, nosotros introdujimos el uso de videos interactivos y dispositivos de simulación clínica que fueron usados para reforzar la información impartida y favorecer el aprendizaje activo.</a:t>
            </a:r>
            <a:endParaRPr lang="es-ES" sz="1100"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26</a:t>
            </a:fld>
            <a:endParaRPr lang="es-ES"/>
          </a:p>
        </p:txBody>
      </p:sp>
    </p:spTree>
    <p:extLst>
      <p:ext uri="{BB962C8B-B14F-4D97-AF65-F5344CB8AC3E}">
        <p14:creationId xmlns:p14="http://schemas.microsoft.com/office/powerpoint/2010/main" val="461386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b="1" dirty="0"/>
              <a:t>Tal y como hemos evidenciado en el anterior apartado de resultados</a:t>
            </a:r>
            <a:r>
              <a:rPr lang="es-ES" sz="1000" dirty="0"/>
              <a:t>, partimos de una situación con un claro déficit de conocimientos de salud en el alumnado que participó en nuestra investigación; </a:t>
            </a:r>
          </a:p>
          <a:p>
            <a:r>
              <a:rPr lang="es-ES" sz="1000" b="1" dirty="0"/>
              <a:t>Podemos afirmar que los resultados </a:t>
            </a:r>
            <a:r>
              <a:rPr lang="es-ES" sz="1000" dirty="0"/>
              <a:t>obtenidos tras nuestra intervención mantienen la homogeneidad encontrada en todos los resultados de esta investigación, pero se evidencia la necesidad de analizarla paso a paso, para comprobar dónde han aumentado mayoritaria y minoritariamente los conocimientos de los alumnos. </a:t>
            </a:r>
          </a:p>
          <a:p>
            <a:r>
              <a:rPr lang="es-ES" sz="1000" b="1" dirty="0"/>
              <a:t>Los alumnos que demostraron </a:t>
            </a:r>
            <a:r>
              <a:rPr lang="es-ES" sz="1000" dirty="0"/>
              <a:t>un aumento en el bloque de conocimientos sobre alimentación fueron un 82,5% del total de sujetos, de lo que se desprende que las actividades implementadas y las técnicas utilizadas fueron las adecuadas</a:t>
            </a:r>
          </a:p>
          <a:p>
            <a:r>
              <a:rPr lang="es-ES" sz="1000" b="1" dirty="0"/>
              <a:t>En cuanto al porcentaje </a:t>
            </a:r>
            <a:r>
              <a:rPr lang="es-ES" sz="1000" dirty="0"/>
              <a:t>de sujetos que aumentaron los conocimientos sobre actividad física correspondió al 74,7%, dicha tasa también elevada, nos hace creer que el procedimiento seleccionado para llevar a cabo esta intervención también fue correcto. El hecho de que este aumento no fuera equivalente al de conocimientos sobre alimentación puede depender del conocimiento previo que demostraron poseer los alumnos y que es una de las materias que se incluye en currículo de asignatura según la actual Ley de Educación (Gobierno de España, 2013)</a:t>
            </a:r>
          </a:p>
          <a:p>
            <a:pPr defTabSz="955878">
              <a:defRPr/>
            </a:pPr>
            <a:r>
              <a:rPr lang="es-ES" sz="1000" b="1" dirty="0"/>
              <a:t>En los siguientes tres bloques se </a:t>
            </a:r>
            <a:r>
              <a:rPr lang="es-ES" sz="1000" dirty="0"/>
              <a:t>midieron aumentos en los conocimientos por encima del 86% de los sujetos, lo que supone un extraordinario éxito en las metodologías seleccionadas para llevarlos a cabo. Podemos enfatizar, que siendo el bloque de adicciones el que mayor aumento presenta con un 88,6% de niños que mejoran los conocimientos, al analizarlo por dimensiones encontramos que en el caso del tabaco y alcohol, ese aumento no sobrepasa el  69,3% y el 74,1% del alumnado, lo que puede venir condicionado por las concepciones previas que tuvieran los sujetos, derivadas de su entorno familiar o social; o debido a que es una de las temáticas más utilizadas en el entorno escolar para el desarrollo de un PES, como encontramos en la bibliografía (</a:t>
            </a:r>
            <a:r>
              <a:rPr lang="es-ES" sz="1000" dirty="0" err="1"/>
              <a:t>Davó</a:t>
            </a:r>
            <a:r>
              <a:rPr lang="es-ES" sz="1000" dirty="0"/>
              <a:t> Blanes et al., 2008)(Jiménez-Torres et al., 2013).</a:t>
            </a:r>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27</a:t>
            </a:fld>
            <a:endParaRPr lang="es-ES"/>
          </a:p>
        </p:txBody>
      </p:sp>
    </p:spTree>
    <p:extLst>
      <p:ext uri="{BB962C8B-B14F-4D97-AF65-F5344CB8AC3E}">
        <p14:creationId xmlns:p14="http://schemas.microsoft.com/office/powerpoint/2010/main" val="3305317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defTabSz="955878">
              <a:defRPr/>
            </a:pPr>
            <a:r>
              <a:rPr lang="es-ES" b="1" dirty="0"/>
              <a:t>En los siguientes tres bloques se </a:t>
            </a:r>
            <a:r>
              <a:rPr lang="es-ES" b="1" dirty="0" smtClean="0"/>
              <a:t>midió</a:t>
            </a:r>
            <a:r>
              <a:rPr lang="es-ES" b="1" baseline="0" dirty="0" smtClean="0"/>
              <a:t> la mejora</a:t>
            </a:r>
            <a:r>
              <a:rPr lang="es-ES" dirty="0" smtClean="0"/>
              <a:t> </a:t>
            </a:r>
            <a:r>
              <a:rPr lang="es-ES" dirty="0"/>
              <a:t>en los conocimientos por encima del 86% de los sujetos, lo que supone un extraordinario éxito en las metodologías seleccionadas para llevarlos a cabo. Podemos enfatizar, que siendo el bloque de adicciones el que mayor aumento presenta con un 88,6% de niños que mejoran los conocimientos, al analizarlo por dimensiones encontramos que en el caso del tabaco y alcohol, ese aumento no sobrepasa el  69,3% y el 74,1% del alumnado, lo que puede venir condicionado por las concepciones previas que tuvieran los sujetos, derivadas de su entorno familiar o social; o debido a que es una de las temáticas más utilizadas en el entorno escolar para el desarrollo de un PES, como afirman </a:t>
            </a:r>
            <a:r>
              <a:rPr lang="es-ES" dirty="0" err="1"/>
              <a:t>Davó</a:t>
            </a:r>
            <a:r>
              <a:rPr lang="es-ES" dirty="0"/>
              <a:t> Blanes et al.,  y Jiménez-Torres et al</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28</a:t>
            </a:fld>
            <a:endParaRPr lang="es-ES"/>
          </a:p>
        </p:txBody>
      </p:sp>
    </p:spTree>
    <p:extLst>
      <p:ext uri="{BB962C8B-B14F-4D97-AF65-F5344CB8AC3E}">
        <p14:creationId xmlns:p14="http://schemas.microsoft.com/office/powerpoint/2010/main" val="3381588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b="1" dirty="0"/>
              <a:t>Una vez descritos los conocimientos resultantes </a:t>
            </a:r>
            <a:r>
              <a:rPr lang="es-ES" dirty="0"/>
              <a:t>de la evaluación ulterior a la intervención, podemos afirmar que la labor desempeñada por un profesional de enfermería junto al diseño de un material didáctico específico y adaptado a la población de estudio, demuestran el aumento de la motivación, atención y participación de los alumnos, incrementando su nivel de conocimientos, por lo que consideramos que ha resultado sumamente eficaz. </a:t>
            </a:r>
          </a:p>
          <a:p>
            <a:endParaRPr lang="es-ES" dirty="0"/>
          </a:p>
          <a:p>
            <a:r>
              <a:rPr lang="es-ES" b="1" dirty="0"/>
              <a:t>Al consultar en la bibliografía la existencia </a:t>
            </a:r>
            <a:r>
              <a:rPr lang="es-ES" dirty="0"/>
              <a:t>de estudios similares, encontramos que en Reino Unido, donde la figura de la enfermera escolar se encuentra incorporada en la escuela y la interrelaciona con la Atención Primaria de Salud (APS), consiguen un cambio en el comportamiento y muchos beneficios a nivel individual y social, como por ejemplo el descenso del fracaso escolar o la reducción de peso  Como exponen </a:t>
            </a:r>
            <a:r>
              <a:rPr lang="en-GB" dirty="0"/>
              <a:t>Turner &amp; Mackay y </a:t>
            </a:r>
            <a:r>
              <a:rPr lang="en-GB" dirty="0" err="1"/>
              <a:t>otros</a:t>
            </a:r>
            <a:r>
              <a:rPr lang="en-GB" dirty="0"/>
              <a:t> </a:t>
            </a:r>
            <a:r>
              <a:rPr lang="en-GB" dirty="0" err="1"/>
              <a:t>estudios</a:t>
            </a:r>
            <a:r>
              <a:rPr lang="en-GB" dirty="0"/>
              <a:t>.</a:t>
            </a: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29</a:t>
            </a:fld>
            <a:endParaRPr lang="es-ES"/>
          </a:p>
        </p:txBody>
      </p:sp>
    </p:spTree>
    <p:extLst>
      <p:ext uri="{BB962C8B-B14F-4D97-AF65-F5344CB8AC3E}">
        <p14:creationId xmlns:p14="http://schemas.microsoft.com/office/powerpoint/2010/main" val="423573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3</a:t>
            </a:fld>
            <a:endParaRPr lang="es-ES"/>
          </a:p>
        </p:txBody>
      </p:sp>
    </p:spTree>
    <p:extLst>
      <p:ext uri="{BB962C8B-B14F-4D97-AF65-F5344CB8AC3E}">
        <p14:creationId xmlns:p14="http://schemas.microsoft.com/office/powerpoint/2010/main" val="260185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dirty="0"/>
              <a:t>En el análisis de los resultados intergrupales podemos afirmar que los sujetos del grupo experimental presentan un incremento superior respecto al grupo control. </a:t>
            </a:r>
          </a:p>
          <a:p>
            <a:r>
              <a:rPr lang="es-ES" sz="1000" b="1" dirty="0"/>
              <a:t>Los alumnos que actuaron como control </a:t>
            </a:r>
            <a:r>
              <a:rPr lang="es-ES" sz="1000" dirty="0"/>
              <a:t>poseían unos conocimientos superiores a los analizados en el grupo experimental previos a la intervención, pero que éstos tampoco demostraron ser muy superiores en este sentido, lo que puede reflejar que aunque estaban adscritos al Plan de Educación para la Salud de la Región de Murcia, y en él se trabajan los mismos contenidos que impartimos en nuestra intervención, se pueden ver afectados por las barreras que encuentra el profesorado para el desarrollo efectivo de los mismos, tal como indica Gavidia y Talavera Ortega.</a:t>
            </a:r>
          </a:p>
          <a:p>
            <a:r>
              <a:rPr lang="es-ES" sz="1000" b="1" dirty="0"/>
              <a:t>Estos inconvenientes los percibimos en nuestro estudio </a:t>
            </a:r>
            <a:r>
              <a:rPr lang="es-ES" sz="1000" dirty="0"/>
              <a:t>y fueron publicados en un informe presentado por las Consejerías de Educación y Sanidad de la Región de Murcia en el año 2016  por Gutiérrez y colaboradores, como la necesidad de revisar, editar y publicar los materiales educativos de aquellos contenidos de educación a la salud que se trabajan en las escuelas y que por los cambios acontecidos en nuestro entorno social, se han quedado ligeramente desactualizados y descontextualizados; </a:t>
            </a:r>
          </a:p>
          <a:p>
            <a:r>
              <a:rPr lang="es-ES" sz="1000" b="1" dirty="0"/>
              <a:t>Además de esto, se debe destinar recursos a la formación </a:t>
            </a:r>
            <a:r>
              <a:rPr lang="es-ES" sz="1000" dirty="0"/>
              <a:t>de los profesionales para su utilización adecuada también es una necesidad pertinente creando un grupo de trabajo para el abordaje de estos temas en el colegio, ya que la figura del coordinador del plan se expone como insuficiente.</a:t>
            </a:r>
          </a:p>
          <a:p>
            <a:r>
              <a:rPr lang="es-ES" sz="1000" b="1" dirty="0"/>
              <a:t>Otros comentarios desvelados por el profesorado</a:t>
            </a:r>
            <a:r>
              <a:rPr lang="es-ES" sz="1000" dirty="0"/>
              <a:t>, indican que sería necesario otorgar una duración, contenido y espacios determinados a los PES y contemplarlos en la planificación del horario de cada uno de los grupos, así se podría solucionar la falta de tiempo que exteriorizan los profesores en el abordaje de estas temáticas</a:t>
            </a:r>
          </a:p>
          <a:p>
            <a:r>
              <a:rPr lang="es-ES" sz="1000" dirty="0"/>
              <a:t>Existen varias propuestas que plantean la incorporación del profesional de enfermería al centro educativo para el desarrollo de estas actividades en nuestro entorno nacional.</a:t>
            </a:r>
          </a:p>
        </p:txBody>
      </p:sp>
      <p:sp>
        <p:nvSpPr>
          <p:cNvPr id="4" name="Marcador de número de diapositiva 3"/>
          <p:cNvSpPr>
            <a:spLocks noGrp="1"/>
          </p:cNvSpPr>
          <p:nvPr>
            <p:ph type="sldNum" sz="quarter" idx="10"/>
          </p:nvPr>
        </p:nvSpPr>
        <p:spPr/>
        <p:txBody>
          <a:bodyPr/>
          <a:lstStyle/>
          <a:p>
            <a:fld id="{1B4A00B8-562A-4BA2-98E0-458FAB89A579}" type="slidenum">
              <a:rPr lang="es-ES" smtClean="0"/>
              <a:t>30</a:t>
            </a:fld>
            <a:endParaRPr lang="es-ES"/>
          </a:p>
        </p:txBody>
      </p:sp>
    </p:spTree>
    <p:extLst>
      <p:ext uri="{BB962C8B-B14F-4D97-AF65-F5344CB8AC3E}">
        <p14:creationId xmlns:p14="http://schemas.microsoft.com/office/powerpoint/2010/main" val="3452295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 permiso del tribunal paso a leer de manera resumida las conclusiones.</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31</a:t>
            </a:fld>
            <a:endParaRPr lang="es-ES"/>
          </a:p>
        </p:txBody>
      </p:sp>
    </p:spTree>
    <p:extLst>
      <p:ext uri="{BB962C8B-B14F-4D97-AF65-F5344CB8AC3E}">
        <p14:creationId xmlns:p14="http://schemas.microsoft.com/office/powerpoint/2010/main" val="1461593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smtClean="0"/>
              <a:t>Podemos afirmar con gran nivel de certeza, que la Educación para la Salud impartida por un profesional de Enfermería genera un aumento de los conocimientos en salud en los alumnos del último tramo de Educación Primaria de la Región de Murcia, mostrándose como la alternativa ideal para solventar los problemas detectados por el profesorado a la hora de atender esa demanda de la sociedad. Además, la enfermera, dentro del entorno educativo, es capaz de desarrollar un Proyecto de Educación para la Salud teniendo en cuenta todas las esferas del niño, ofreciendo una atención no solo integral sino integrada.</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32</a:t>
            </a:fld>
            <a:endParaRPr lang="es-ES"/>
          </a:p>
        </p:txBody>
      </p:sp>
    </p:spTree>
    <p:extLst>
      <p:ext uri="{BB962C8B-B14F-4D97-AF65-F5344CB8AC3E}">
        <p14:creationId xmlns:p14="http://schemas.microsoft.com/office/powerpoint/2010/main" val="1376732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33</a:t>
            </a:fld>
            <a:endParaRPr lang="es-ES"/>
          </a:p>
        </p:txBody>
      </p:sp>
    </p:spTree>
    <p:extLst>
      <p:ext uri="{BB962C8B-B14F-4D97-AF65-F5344CB8AC3E}">
        <p14:creationId xmlns:p14="http://schemas.microsoft.com/office/powerpoint/2010/main" val="327528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878">
              <a:defRPr/>
            </a:pPr>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4</a:t>
            </a:fld>
            <a:endParaRPr lang="es-ES"/>
          </a:p>
        </p:txBody>
      </p:sp>
    </p:spTree>
    <p:extLst>
      <p:ext uri="{BB962C8B-B14F-4D97-AF65-F5344CB8AC3E}">
        <p14:creationId xmlns:p14="http://schemas.microsoft.com/office/powerpoint/2010/main" val="10491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dirty="0"/>
              <a:t> </a:t>
            </a:r>
            <a:r>
              <a:rPr lang="es-ES" sz="1100" dirty="0"/>
              <a:t>Y como objetivos específicos nos planteamos.</a:t>
            </a:r>
          </a:p>
          <a:p>
            <a:pPr marL="179227" indent="-179227">
              <a:buFontTx/>
              <a:buChar char="-"/>
            </a:pPr>
            <a:r>
              <a:rPr lang="es-ES" sz="1100" b="1" dirty="0"/>
              <a:t>Describir el nivel de conocimientos de salud </a:t>
            </a:r>
            <a:r>
              <a:rPr lang="es-ES" sz="1100" dirty="0"/>
              <a:t>de los alumnos del último tramo de Educación Primaria de la ciudad de Murcia.</a:t>
            </a:r>
          </a:p>
          <a:p>
            <a:pPr marL="179227" indent="-179227">
              <a:buFontTx/>
              <a:buChar char="-"/>
            </a:pPr>
            <a:r>
              <a:rPr lang="es-ES" sz="1100" b="1" dirty="0"/>
              <a:t>Implementar una intervención de Educación para la Salud </a:t>
            </a:r>
            <a:r>
              <a:rPr lang="es-ES" sz="1100" dirty="0"/>
              <a:t>impartida por un profesional de Enfermería sobre alimentación, actividad física, adicciones, salud emocional, prevención de accidentes y primeros auxilios</a:t>
            </a:r>
          </a:p>
          <a:p>
            <a:pPr marL="179227" indent="-179227">
              <a:buFontTx/>
              <a:buChar char="-"/>
            </a:pPr>
            <a:r>
              <a:rPr lang="es-ES" sz="1100" b="1" dirty="0"/>
              <a:t>Describir el nivel de conocimientos de salud </a:t>
            </a:r>
            <a:r>
              <a:rPr lang="es-ES" sz="1100" dirty="0"/>
              <a:t>de los alumnos del último tramo de Educación Primaria de la ciudad de Murcia, después de la intervención de Educación para la Salud impartida por un profesional de Enfermería.</a:t>
            </a:r>
          </a:p>
          <a:p>
            <a:pPr marL="179227" indent="-179227">
              <a:buFontTx/>
              <a:buChar char="-"/>
            </a:pPr>
            <a:r>
              <a:rPr lang="es-ES" sz="1100" b="1" dirty="0"/>
              <a:t>Analizar la eficacia de la intervención educativa, </a:t>
            </a:r>
            <a:r>
              <a:rPr lang="es-ES" sz="1100" dirty="0"/>
              <a:t>comparando el nivel de conocimientos y hábitos saludables, antes y después de dicha intervención.</a:t>
            </a:r>
          </a:p>
          <a:p>
            <a:pPr marL="179227" indent="-179227">
              <a:buFontTx/>
              <a:buChar char="-"/>
            </a:pPr>
            <a:r>
              <a:rPr lang="es-ES" sz="1100" b="1" dirty="0"/>
              <a:t>Realizar un análisis comparativo del nivel de conocimientos de salud </a:t>
            </a:r>
            <a:r>
              <a:rPr lang="es-ES" sz="1100" dirty="0"/>
              <a:t>entre los alumnos del último tramo de Educación Primaria de la ciudad de Murcia, que recibieron una intervención de Educación para la Salud, con los que no la recibieron por parte del profesional de Enfermería.</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5</a:t>
            </a:fld>
            <a:endParaRPr lang="es-ES"/>
          </a:p>
        </p:txBody>
      </p:sp>
    </p:spTree>
    <p:extLst>
      <p:ext uri="{BB962C8B-B14F-4D97-AF65-F5344CB8AC3E}">
        <p14:creationId xmlns:p14="http://schemas.microsoft.com/office/powerpoint/2010/main" val="406777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marL="179227" indent="-179227">
              <a:buFontTx/>
              <a:buChar char="-"/>
            </a:pPr>
            <a:r>
              <a:rPr lang="es-ES" sz="1300" b="1" dirty="0"/>
              <a:t>Como objetivo general</a:t>
            </a:r>
          </a:p>
          <a:p>
            <a:pPr marL="179227" indent="-179227">
              <a:buFontTx/>
              <a:buChar char="-"/>
            </a:pPr>
            <a:endParaRPr lang="es-ES" sz="1300" dirty="0"/>
          </a:p>
          <a:p>
            <a:pPr marL="179227" indent="-179227">
              <a:buFontTx/>
              <a:buChar char="-"/>
            </a:pPr>
            <a:r>
              <a:rPr lang="es-ES" sz="1300" b="1" dirty="0"/>
              <a:t>Analizar la eficacia que ejerce la Educación para la Salud impartida por un profesional de Enfermería, </a:t>
            </a:r>
            <a:r>
              <a:rPr lang="es-ES" sz="1300" dirty="0"/>
              <a:t>en los conocimientos de salud de alumnos del último tramo de Educación Primaria de la ciudad de Murcia</a:t>
            </a:r>
          </a:p>
          <a:p>
            <a:pPr marL="179227" indent="-179227">
              <a:buFontTx/>
              <a:buChar char="-"/>
            </a:pPr>
            <a:endParaRPr lang="es-ES" sz="1300"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6</a:t>
            </a:fld>
            <a:endParaRPr lang="es-ES"/>
          </a:p>
        </p:txBody>
      </p:sp>
    </p:spTree>
    <p:extLst>
      <p:ext uri="{BB962C8B-B14F-4D97-AF65-F5344CB8AC3E}">
        <p14:creationId xmlns:p14="http://schemas.microsoft.com/office/powerpoint/2010/main" val="32615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ES" sz="1000"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7</a:t>
            </a:fld>
            <a:endParaRPr lang="es-ES"/>
          </a:p>
        </p:txBody>
      </p:sp>
    </p:spTree>
    <p:extLst>
      <p:ext uri="{BB962C8B-B14F-4D97-AF65-F5344CB8AC3E}">
        <p14:creationId xmlns:p14="http://schemas.microsoft.com/office/powerpoint/2010/main" val="243072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r>
              <a:rPr lang="es-ES" sz="1000" b="1" dirty="0"/>
              <a:t>Al profundizar en cómo se incorporaron estos conceptos </a:t>
            </a:r>
            <a:r>
              <a:rPr lang="es-ES" sz="1000" dirty="0"/>
              <a:t>a nuestra legislación, podemos ver como el marco legislativo de la educación determina cuáles son los objetivos que se deben alcanzar.</a:t>
            </a:r>
          </a:p>
          <a:p>
            <a:r>
              <a:rPr lang="es-ES" sz="1000" b="1" dirty="0"/>
              <a:t>Además, debido a los cambios que demanda nuestra sociedad </a:t>
            </a:r>
            <a:r>
              <a:rPr lang="es-ES" sz="1000" dirty="0"/>
              <a:t>y a los determinantes políticos, esta normativa es cambiante. Así, nuestro país ha sido sometido a distintas reformas en las últimas décadas, las cuales han tenido también implicaciones en la manera de tratar la salud en el currículo escolar.</a:t>
            </a:r>
          </a:p>
          <a:p>
            <a:pPr defTabSz="882213">
              <a:defRPr/>
            </a:pPr>
            <a:r>
              <a:rPr lang="es-ES" sz="1000" b="1" dirty="0"/>
              <a:t>Si atendemos a la evolución de dichas leyes desde un punto </a:t>
            </a:r>
            <a:r>
              <a:rPr lang="es-ES" sz="1000" dirty="0"/>
              <a:t>de vista cronológico, podemos presuponer una incorporación progresiva y paulatina de los contenidos de salud en los currículos formativos de los niños en nuestro país; sin embargo, la realidad viene marcada por un movimiento que no sigue una progresión exponencial, sino que tiende a la variabilidad y al cambio en la asunción de dicho compromiso tácito. </a:t>
            </a:r>
          </a:p>
          <a:p>
            <a:pPr defTabSz="882213">
              <a:defRPr/>
            </a:pPr>
            <a:r>
              <a:rPr lang="es-ES" sz="1000" b="1" dirty="0"/>
              <a:t>Como podemos observar desde la LODE hasta la LOMCE </a:t>
            </a:r>
            <a:r>
              <a:rPr lang="es-ES" sz="1000" dirty="0"/>
              <a:t>se han instaurado 7 leyes diferentes que interpretan de forma distinta, la manera en que deben implementarse la educación para la salud en la escuela.</a:t>
            </a:r>
          </a:p>
          <a:p>
            <a:pPr defTabSz="882213">
              <a:defRPr/>
            </a:pPr>
            <a:r>
              <a:rPr lang="es-ES" sz="1000" b="1" dirty="0"/>
              <a:t>Por ello, en las últimas modificaciones normalizadas </a:t>
            </a:r>
            <a:r>
              <a:rPr lang="es-ES" sz="1000" dirty="0"/>
              <a:t>por ley, sigue sin reflejarse una óptima estrategia de incorporación de dichos contenidos en materia de salud a los currículos infanto-juveniles</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8</a:t>
            </a:fld>
            <a:endParaRPr lang="es-ES"/>
          </a:p>
        </p:txBody>
      </p:sp>
    </p:spTree>
    <p:extLst>
      <p:ext uri="{BB962C8B-B14F-4D97-AF65-F5344CB8AC3E}">
        <p14:creationId xmlns:p14="http://schemas.microsoft.com/office/powerpoint/2010/main" val="225067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defTabSz="955878">
              <a:defRPr/>
            </a:pPr>
            <a:r>
              <a:rPr lang="es-ES" dirty="0" smtClean="0"/>
              <a:t>Para hablar de la enfermería escolar</a:t>
            </a:r>
            <a:r>
              <a:rPr lang="es-ES" baseline="0" dirty="0" smtClean="0"/>
              <a:t> primeramente debemos definirla y para ello optaremos por coger la más actualizada presentada por la </a:t>
            </a:r>
            <a:r>
              <a:rPr lang="es-ES" baseline="0" dirty="0" err="1" smtClean="0"/>
              <a:t>National</a:t>
            </a:r>
            <a:r>
              <a:rPr lang="es-ES" baseline="0" dirty="0" smtClean="0"/>
              <a:t> </a:t>
            </a:r>
            <a:r>
              <a:rPr lang="es-ES" baseline="0" dirty="0" err="1" smtClean="0"/>
              <a:t>Asotiation</a:t>
            </a:r>
            <a:r>
              <a:rPr lang="es-ES" baseline="0" dirty="0" smtClean="0"/>
              <a:t> of </a:t>
            </a:r>
            <a:r>
              <a:rPr lang="es-ES" baseline="0" dirty="0" err="1" smtClean="0"/>
              <a:t>School</a:t>
            </a:r>
            <a:r>
              <a:rPr lang="es-ES" baseline="0" dirty="0" smtClean="0"/>
              <a:t> Nurses de Estados Unidos a principios de este año, la cual define a esta figura como:</a:t>
            </a:r>
            <a:endParaRPr lang="es-ES" dirty="0" smtClean="0"/>
          </a:p>
          <a:p>
            <a:pPr defTabSz="955878">
              <a:defRPr/>
            </a:pPr>
            <a:endParaRPr lang="es-ES" dirty="0" smtClean="0"/>
          </a:p>
          <a:p>
            <a:pPr defTabSz="955878">
              <a:defRPr/>
            </a:pPr>
            <a:r>
              <a:rPr lang="es-ES" dirty="0" smtClean="0"/>
              <a:t>“La enfermería escolar, una práctica especializada de enfermería, protege y promueve la salud del estudiante, facilita el desarrollo óptimo y avanza el éxito académico. Las enfermeras escolares, basadas en la práctica ética y basada en la evidencia, son las líderes que unen la atención médica y la educación, proveen coordinación de cuidado, promueven la atención centrada en el estudiante y colaboran para diseñar sistemas que permitan a las personas y comunidades desarrollar todo su potencial” </a:t>
            </a:r>
          </a:p>
          <a:p>
            <a:endParaRPr lang="es-ES" dirty="0"/>
          </a:p>
        </p:txBody>
      </p:sp>
      <p:sp>
        <p:nvSpPr>
          <p:cNvPr id="4" name="Marcador de número de diapositiva 3"/>
          <p:cNvSpPr>
            <a:spLocks noGrp="1"/>
          </p:cNvSpPr>
          <p:nvPr>
            <p:ph type="sldNum" sz="quarter" idx="10"/>
          </p:nvPr>
        </p:nvSpPr>
        <p:spPr/>
        <p:txBody>
          <a:bodyPr/>
          <a:lstStyle/>
          <a:p>
            <a:fld id="{1B4A00B8-562A-4BA2-98E0-458FAB89A579}" type="slidenum">
              <a:rPr lang="es-ES" smtClean="0"/>
              <a:t>9</a:t>
            </a:fld>
            <a:endParaRPr lang="es-ES"/>
          </a:p>
        </p:txBody>
      </p:sp>
    </p:spTree>
    <p:extLst>
      <p:ext uri="{BB962C8B-B14F-4D97-AF65-F5344CB8AC3E}">
        <p14:creationId xmlns:p14="http://schemas.microsoft.com/office/powerpoint/2010/main" val="75032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2CEF58F-5B8D-469A-B73A-1AEF19641C75}" type="datetimeFigureOut">
              <a:rPr lang="es-ES" smtClean="0"/>
              <a:t>13/04/2018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406043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CEF58F-5B8D-469A-B73A-1AEF19641C75}" type="datetimeFigureOut">
              <a:rPr lang="es-ES" smtClean="0"/>
              <a:t>13/04/2018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216146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CEF58F-5B8D-469A-B73A-1AEF19641C75}" type="datetimeFigureOut">
              <a:rPr lang="es-ES" smtClean="0"/>
              <a:t>13/04/2018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94145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CEF58F-5B8D-469A-B73A-1AEF19641C75}" type="datetimeFigureOut">
              <a:rPr lang="es-ES" smtClean="0"/>
              <a:t>13/04/2018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52932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2CEF58F-5B8D-469A-B73A-1AEF19641C75}" type="datetimeFigureOut">
              <a:rPr lang="es-ES" smtClean="0"/>
              <a:t>13/04/2018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298263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2CEF58F-5B8D-469A-B73A-1AEF19641C75}" type="datetimeFigureOut">
              <a:rPr lang="es-ES" smtClean="0"/>
              <a:t>13/04/2018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373720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2CEF58F-5B8D-469A-B73A-1AEF19641C75}" type="datetimeFigureOut">
              <a:rPr lang="es-ES" smtClean="0"/>
              <a:t>13/04/2018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76228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2CEF58F-5B8D-469A-B73A-1AEF19641C75}" type="datetimeFigureOut">
              <a:rPr lang="es-ES" smtClean="0"/>
              <a:t>13/04/2018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205228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EF58F-5B8D-469A-B73A-1AEF19641C75}" type="datetimeFigureOut">
              <a:rPr lang="es-ES" smtClean="0"/>
              <a:t>13/04/2018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223583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2CEF58F-5B8D-469A-B73A-1AEF19641C75}" type="datetimeFigureOut">
              <a:rPr lang="es-ES" smtClean="0"/>
              <a:t>13/04/2018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84010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2CEF58F-5B8D-469A-B73A-1AEF19641C75}" type="datetimeFigureOut">
              <a:rPr lang="es-ES" smtClean="0"/>
              <a:t>13/04/2018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E9E73C7-726C-4BB1-8B2F-D2297022A546}" type="slidenum">
              <a:rPr lang="es-ES" smtClean="0"/>
              <a:t>‹Nº›</a:t>
            </a:fld>
            <a:endParaRPr lang="es-ES"/>
          </a:p>
        </p:txBody>
      </p:sp>
    </p:spTree>
    <p:extLst>
      <p:ext uri="{BB962C8B-B14F-4D97-AF65-F5344CB8AC3E}">
        <p14:creationId xmlns:p14="http://schemas.microsoft.com/office/powerpoint/2010/main" val="251268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EF58F-5B8D-469A-B73A-1AEF19641C75}" type="datetimeFigureOut">
              <a:rPr lang="es-ES" smtClean="0"/>
              <a:t>13/04/2018</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E73C7-726C-4BB1-8B2F-D2297022A546}" type="slidenum">
              <a:rPr lang="es-ES" smtClean="0"/>
              <a:t>‹Nº›</a:t>
            </a:fld>
            <a:endParaRPr lang="es-ES"/>
          </a:p>
        </p:txBody>
      </p:sp>
    </p:spTree>
    <p:extLst>
      <p:ext uri="{BB962C8B-B14F-4D97-AF65-F5344CB8AC3E}">
        <p14:creationId xmlns:p14="http://schemas.microsoft.com/office/powerpoint/2010/main" val="389359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microsoft.com/office/2007/relationships/hdphoto" Target="../media/hdphoto2.wdp"/><Relationship Id="rId1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QuickStyle" Target="../diagrams/quickStyle1.xml"/><Relationship Id="rId12" Type="http://schemas.openxmlformats.org/officeDocument/2006/relationships/image" Target="../media/image21.png"/><Relationship Id="rId17" Type="http://schemas.openxmlformats.org/officeDocument/2006/relationships/diagramColors" Target="../diagrams/colors2.xml"/><Relationship Id="rId2" Type="http://schemas.openxmlformats.org/officeDocument/2006/relationships/notesSlide" Target="../notesSlides/notesSlide11.xml"/><Relationship Id="rId16" Type="http://schemas.openxmlformats.org/officeDocument/2006/relationships/diagramQuickStyle" Target="../diagrams/quickStyle2.xml"/><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37.png"/><Relationship Id="rId5" Type="http://schemas.openxmlformats.org/officeDocument/2006/relationships/diagramData" Target="../diagrams/data1.xml"/><Relationship Id="rId15" Type="http://schemas.openxmlformats.org/officeDocument/2006/relationships/diagramLayout" Target="../diagrams/layout2.xml"/><Relationship Id="rId10" Type="http://schemas.openxmlformats.org/officeDocument/2006/relationships/image" Target="../media/image36.png"/><Relationship Id="rId19" Type="http://schemas.openxmlformats.org/officeDocument/2006/relationships/image" Target="../media/image38.png"/><Relationship Id="rId4" Type="http://schemas.openxmlformats.org/officeDocument/2006/relationships/image" Target="../media/image35.png"/><Relationship Id="rId9" Type="http://schemas.microsoft.com/office/2007/relationships/diagramDrawing" Target="../diagrams/drawing1.xml"/><Relationship Id="rId1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5.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5.pn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pn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5.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65.png"/><Relationship Id="rId12" Type="http://schemas.openxmlformats.org/officeDocument/2006/relationships/image" Target="../media/image24.png"/><Relationship Id="rId17" Type="http://schemas.openxmlformats.org/officeDocument/2006/relationships/image" Target="../media/image71.png"/><Relationship Id="rId2" Type="http://schemas.openxmlformats.org/officeDocument/2006/relationships/notesSlide" Target="../notesSlides/notesSlide18.xml"/><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4.png"/><Relationship Id="rId11" Type="http://schemas.microsoft.com/office/2007/relationships/hdphoto" Target="../media/hdphoto1.wdp"/><Relationship Id="rId5" Type="http://schemas.openxmlformats.org/officeDocument/2006/relationships/image" Target="../media/image63.png"/><Relationship Id="rId15" Type="http://schemas.openxmlformats.org/officeDocument/2006/relationships/image" Target="../media/image69.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67.png"/><Relationship Id="rId1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9.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24.png"/><Relationship Id="rId3" Type="http://schemas.openxmlformats.org/officeDocument/2006/relationships/image" Target="../media/image12.png"/><Relationship Id="rId21" Type="http://schemas.openxmlformats.org/officeDocument/2006/relationships/image" Target="../media/image70.png"/><Relationship Id="rId7" Type="http://schemas.openxmlformats.org/officeDocument/2006/relationships/image" Target="../media/image77.png"/><Relationship Id="rId12" Type="http://schemas.openxmlformats.org/officeDocument/2006/relationships/image" Target="../media/image82.png"/><Relationship Id="rId17" Type="http://schemas.microsoft.com/office/2007/relationships/hdphoto" Target="../media/hdphoto1.wdp"/><Relationship Id="rId2" Type="http://schemas.openxmlformats.org/officeDocument/2006/relationships/notesSlide" Target="../notesSlides/notesSlide20.xml"/><Relationship Id="rId16" Type="http://schemas.openxmlformats.org/officeDocument/2006/relationships/image" Target="../media/image22.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67.png"/><Relationship Id="rId10" Type="http://schemas.openxmlformats.org/officeDocument/2006/relationships/image" Target="../media/image80.png"/><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86.png"/><Relationship Id="rId4" Type="http://schemas.openxmlformats.org/officeDocument/2006/relationships/image" Target="../media/image9.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77.png"/><Relationship Id="rId12" Type="http://schemas.microsoft.com/office/2007/relationships/hdphoto" Target="../media/hdphoto1.wdp"/><Relationship Id="rId2" Type="http://schemas.openxmlformats.org/officeDocument/2006/relationships/notesSlide" Target="../notesSlides/notesSlide22.xml"/><Relationship Id="rId1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22.png"/><Relationship Id="rId5" Type="http://schemas.openxmlformats.org/officeDocument/2006/relationships/image" Target="../media/image70.png"/><Relationship Id="rId15" Type="http://schemas.openxmlformats.org/officeDocument/2006/relationships/image" Target="../media/image69.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88.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91.png"/><Relationship Id="rId4" Type="http://schemas.openxmlformats.org/officeDocument/2006/relationships/image" Target="../media/image90.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4.png"/><Relationship Id="rId18" Type="http://schemas.openxmlformats.org/officeDocument/2006/relationships/image" Target="../media/image68.jpeg"/><Relationship Id="rId3" Type="http://schemas.openxmlformats.org/officeDocument/2006/relationships/image" Target="../media/image12.png"/><Relationship Id="rId7" Type="http://schemas.openxmlformats.org/officeDocument/2006/relationships/image" Target="../media/image64.png"/><Relationship Id="rId12" Type="http://schemas.microsoft.com/office/2007/relationships/hdphoto" Target="../media/hdphoto1.wdp"/><Relationship Id="rId17" Type="http://schemas.openxmlformats.org/officeDocument/2006/relationships/image" Target="../media/image97.gif"/><Relationship Id="rId2" Type="http://schemas.openxmlformats.org/officeDocument/2006/relationships/notesSlide" Target="../notesSlides/notesSlide25.xml"/><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95.png"/><Relationship Id="rId10" Type="http://schemas.openxmlformats.org/officeDocument/2006/relationships/image" Target="../media/image67.png"/><Relationship Id="rId19"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66.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99.png"/><Relationship Id="rId3" Type="http://schemas.openxmlformats.org/officeDocument/2006/relationships/image" Target="../media/image12.png"/><Relationship Id="rId7" Type="http://schemas.openxmlformats.org/officeDocument/2006/relationships/image" Target="../media/image44.jpg"/><Relationship Id="rId12" Type="http://schemas.microsoft.com/office/2007/relationships/hdphoto" Target="../media/hdphoto3.wdp"/><Relationship Id="rId17" Type="http://schemas.openxmlformats.org/officeDocument/2006/relationships/image" Target="../media/image101.png"/><Relationship Id="rId2" Type="http://schemas.openxmlformats.org/officeDocument/2006/relationships/notesSlide" Target="../notesSlides/notesSlide26.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24.png"/><Relationship Id="rId5" Type="http://schemas.openxmlformats.org/officeDocument/2006/relationships/image" Target="../media/image9.png"/><Relationship Id="rId15" Type="http://schemas.openxmlformats.org/officeDocument/2006/relationships/image" Target="../media/image45.png"/><Relationship Id="rId10" Type="http://schemas.microsoft.com/office/2007/relationships/hdphoto" Target="../media/hdphoto1.wdp"/><Relationship Id="rId4" Type="http://schemas.openxmlformats.org/officeDocument/2006/relationships/image" Target="../media/image94.png"/><Relationship Id="rId9" Type="http://schemas.openxmlformats.org/officeDocument/2006/relationships/image" Target="../media/image22.png"/><Relationship Id="rId1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76.png"/><Relationship Id="rId12"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9.png"/><Relationship Id="rId15" Type="http://schemas.openxmlformats.org/officeDocument/2006/relationships/image" Target="../media/image103.png"/><Relationship Id="rId10" Type="http://schemas.openxmlformats.org/officeDocument/2006/relationships/image" Target="../media/image79.png"/><Relationship Id="rId4" Type="http://schemas.openxmlformats.org/officeDocument/2006/relationships/image" Target="../media/image94.png"/><Relationship Id="rId9" Type="http://schemas.openxmlformats.org/officeDocument/2006/relationships/image" Target="../media/image78.png"/><Relationship Id="rId14"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81.png"/><Relationship Id="rId12" Type="http://schemas.openxmlformats.org/officeDocument/2006/relationships/image" Target="../media/image24.png"/><Relationship Id="rId2" Type="http://schemas.openxmlformats.org/officeDocument/2006/relationships/notesSlide" Target="../notesSlides/notesSlide28.xml"/><Relationship Id="rId16"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79.png"/><Relationship Id="rId5" Type="http://schemas.openxmlformats.org/officeDocument/2006/relationships/image" Target="../media/image9.png"/><Relationship Id="rId15" Type="http://schemas.microsoft.com/office/2007/relationships/hdphoto" Target="../media/hdphoto1.wdp"/><Relationship Id="rId10" Type="http://schemas.openxmlformats.org/officeDocument/2006/relationships/image" Target="../media/image84.png"/><Relationship Id="rId4" Type="http://schemas.openxmlformats.org/officeDocument/2006/relationships/image" Target="../media/image94.png"/><Relationship Id="rId9" Type="http://schemas.openxmlformats.org/officeDocument/2006/relationships/image" Target="../media/image83.pn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2.png"/><Relationship Id="rId7"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9.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1.wdp"/><Relationship Id="rId18" Type="http://schemas.openxmlformats.org/officeDocument/2006/relationships/image" Target="../media/image108.png"/><Relationship Id="rId3" Type="http://schemas.openxmlformats.org/officeDocument/2006/relationships/image" Target="../media/image12.png"/><Relationship Id="rId21" Type="http://schemas.openxmlformats.org/officeDocument/2006/relationships/image" Target="../media/image68.jpeg"/><Relationship Id="rId7" Type="http://schemas.openxmlformats.org/officeDocument/2006/relationships/image" Target="../media/image75.png"/><Relationship Id="rId12" Type="http://schemas.openxmlformats.org/officeDocument/2006/relationships/image" Target="../media/image22.png"/><Relationship Id="rId17" Type="http://schemas.openxmlformats.org/officeDocument/2006/relationships/image" Target="../media/image91.png"/><Relationship Id="rId2" Type="http://schemas.openxmlformats.org/officeDocument/2006/relationships/notesSlide" Target="../notesSlides/notesSlide30.xml"/><Relationship Id="rId16" Type="http://schemas.openxmlformats.org/officeDocument/2006/relationships/image" Target="../media/image95.png"/><Relationship Id="rId20"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67.png"/><Relationship Id="rId5" Type="http://schemas.openxmlformats.org/officeDocument/2006/relationships/image" Target="../media/image94.png"/><Relationship Id="rId15" Type="http://schemas.microsoft.com/office/2007/relationships/hdphoto" Target="../media/hdphoto3.wdp"/><Relationship Id="rId23" Type="http://schemas.openxmlformats.org/officeDocument/2006/relationships/image" Target="../media/image111.png"/><Relationship Id="rId10" Type="http://schemas.openxmlformats.org/officeDocument/2006/relationships/image" Target="../media/image88.png"/><Relationship Id="rId19" Type="http://schemas.microsoft.com/office/2007/relationships/hdphoto" Target="../media/hdphoto5.wdp"/><Relationship Id="rId4" Type="http://schemas.openxmlformats.org/officeDocument/2006/relationships/image" Target="../media/image107.png"/><Relationship Id="rId9" Type="http://schemas.openxmlformats.org/officeDocument/2006/relationships/image" Target="../media/image87.png"/><Relationship Id="rId14" Type="http://schemas.openxmlformats.org/officeDocument/2006/relationships/image" Target="../media/image24.png"/><Relationship Id="rId22"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image" Target="../media/image19.jpe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8.jpeg"/><Relationship Id="rId9" Type="http://schemas.microsoft.com/office/2007/relationships/hdphoto" Target="../media/hdphoto2.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4"/>
          <a:srcRect t="9322"/>
          <a:stretch/>
        </p:blipFill>
        <p:spPr>
          <a:xfrm>
            <a:off x="-204307" y="48127"/>
            <a:ext cx="9504488" cy="6678167"/>
          </a:xfrm>
          <a:prstGeom prst="rect">
            <a:avLst/>
          </a:prstGeom>
        </p:spPr>
      </p:pic>
      <p:pic>
        <p:nvPicPr>
          <p:cNvPr id="2" name="Imagen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51841" y="5720884"/>
            <a:ext cx="4644190" cy="812825"/>
          </a:xfrm>
          <a:prstGeom prst="rect">
            <a:avLst/>
          </a:prstGeom>
        </p:spPr>
      </p:pic>
      <p:grpSp>
        <p:nvGrpSpPr>
          <p:cNvPr id="11" name="Grupo 10"/>
          <p:cNvGrpSpPr/>
          <p:nvPr/>
        </p:nvGrpSpPr>
        <p:grpSpPr>
          <a:xfrm>
            <a:off x="133942" y="2999232"/>
            <a:ext cx="2109880" cy="2061166"/>
            <a:chOff x="9692640" y="1792224"/>
            <a:chExt cx="2109880" cy="2061166"/>
          </a:xfrm>
        </p:grpSpPr>
        <p:sp>
          <p:nvSpPr>
            <p:cNvPr id="5" name="Elipse 4"/>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9" name="Grupo 8"/>
          <p:cNvGrpSpPr/>
          <p:nvPr/>
        </p:nvGrpSpPr>
        <p:grpSpPr>
          <a:xfrm>
            <a:off x="675779" y="4877517"/>
            <a:ext cx="1616104" cy="1597793"/>
            <a:chOff x="10186416" y="48127"/>
            <a:chExt cx="1616104" cy="1597793"/>
          </a:xfrm>
        </p:grpSpPr>
        <p:sp>
          <p:nvSpPr>
            <p:cNvPr id="4" name="Elipse 3"/>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grpSp>
        <p:nvGrpSpPr>
          <p:cNvPr id="16" name="Grupo 15"/>
          <p:cNvGrpSpPr/>
          <p:nvPr/>
        </p:nvGrpSpPr>
        <p:grpSpPr>
          <a:xfrm>
            <a:off x="3384365" y="-240758"/>
            <a:ext cx="2541380" cy="1379445"/>
            <a:chOff x="-91633" y="8201"/>
            <a:chExt cx="2367343" cy="1368372"/>
          </a:xfrm>
        </p:grpSpPr>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33" y="8201"/>
              <a:ext cx="2359868" cy="1368372"/>
            </a:xfrm>
            <a:prstGeom prst="rect">
              <a:avLst/>
            </a:prstGeom>
            <a:ln>
              <a:noFill/>
            </a:ln>
            <a:effectLst>
              <a:outerShdw blurRad="292100" dist="139700" dir="2700000" algn="tl" rotWithShape="0">
                <a:srgbClr val="333333">
                  <a:alpha val="65000"/>
                </a:srgbClr>
              </a:outerShdw>
            </a:effectLst>
          </p:spPr>
        </p:pic>
        <p:sp>
          <p:nvSpPr>
            <p:cNvPr id="18" name="CuadroTexto 17"/>
            <p:cNvSpPr txBox="1"/>
            <p:nvPr/>
          </p:nvSpPr>
          <p:spPr>
            <a:xfrm rot="21387076">
              <a:off x="-56242" y="408836"/>
              <a:ext cx="2331952" cy="553642"/>
            </a:xfrm>
            <a:prstGeom prst="rect">
              <a:avLst/>
            </a:prstGeom>
            <a:noFill/>
          </p:spPr>
          <p:txBody>
            <a:bodyPr wrap="square" rtlCol="0">
              <a:spAutoFit/>
            </a:bodyPr>
            <a:lstStyle/>
            <a:p>
              <a:pPr algn="ctr"/>
              <a:r>
                <a:rPr lang="es-ES" sz="1400" dirty="0" smtClean="0">
                  <a:latin typeface="Kristen ITC" panose="03050502040202030202" pitchFamily="66" charset="0"/>
                  <a:cs typeface="Courier New" panose="02070309020205020404" pitchFamily="49" charset="0"/>
                </a:rPr>
                <a:t>Barcelona, </a:t>
              </a:r>
            </a:p>
            <a:p>
              <a:pPr algn="ctr"/>
              <a:r>
                <a:rPr lang="es-ES" sz="1400" dirty="0" smtClean="0">
                  <a:latin typeface="Kristen ITC" panose="03050502040202030202" pitchFamily="66" charset="0"/>
                  <a:cs typeface="Courier New" panose="02070309020205020404" pitchFamily="49" charset="0"/>
                </a:rPr>
                <a:t>13 de Abril de 2018</a:t>
              </a:r>
              <a:endParaRPr lang="es-ES" sz="1400" dirty="0">
                <a:latin typeface="Kristen ITC" panose="03050502040202030202" pitchFamily="66" charset="0"/>
                <a:cs typeface="Courier New" panose="02070309020205020404" pitchFamily="49" charset="0"/>
              </a:endParaRPr>
            </a:p>
          </p:txBody>
        </p:sp>
      </p:grpSp>
    </p:spTree>
    <p:extLst>
      <p:ext uri="{BB962C8B-B14F-4D97-AF65-F5344CB8AC3E}">
        <p14:creationId xmlns:p14="http://schemas.microsoft.com/office/powerpoint/2010/main" val="1431857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36936" y="-66625"/>
            <a:ext cx="9260627" cy="7638950"/>
          </a:xfrm>
          <a:prstGeom prst="rect">
            <a:avLst/>
          </a:prstGeom>
        </p:spPr>
      </p:pic>
      <p:grpSp>
        <p:nvGrpSpPr>
          <p:cNvPr id="3" name="Grupo 2"/>
          <p:cNvGrpSpPr/>
          <p:nvPr/>
        </p:nvGrpSpPr>
        <p:grpSpPr>
          <a:xfrm>
            <a:off x="36937" y="8201"/>
            <a:ext cx="2359868" cy="1459652"/>
            <a:chOff x="36937" y="8201"/>
            <a:chExt cx="2359868" cy="1459652"/>
          </a:xfrm>
        </p:grpSpPr>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6" name="Grupo 5"/>
          <p:cNvGrpSpPr/>
          <p:nvPr/>
        </p:nvGrpSpPr>
        <p:grpSpPr>
          <a:xfrm>
            <a:off x="81162" y="2922054"/>
            <a:ext cx="1729364" cy="1661590"/>
            <a:chOff x="9692640" y="1792224"/>
            <a:chExt cx="2109880" cy="2061166"/>
          </a:xfrm>
        </p:grpSpPr>
        <p:sp>
          <p:nvSpPr>
            <p:cNvPr id="7" name="Elipse 6"/>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9" name="Grupo 8"/>
          <p:cNvGrpSpPr/>
          <p:nvPr/>
        </p:nvGrpSpPr>
        <p:grpSpPr>
          <a:xfrm>
            <a:off x="1960312" y="3163504"/>
            <a:ext cx="1187527" cy="1178691"/>
            <a:chOff x="10186416" y="48127"/>
            <a:chExt cx="1616104" cy="1597793"/>
          </a:xfrm>
        </p:grpSpPr>
        <p:sp>
          <p:nvSpPr>
            <p:cNvPr id="10" name="Elipse 9"/>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164816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8" name="Imagen 27"/>
          <p:cNvPicPr>
            <a:picLocks noChangeAspect="1"/>
          </p:cNvPicPr>
          <p:nvPr/>
        </p:nvPicPr>
        <p:blipFill>
          <a:blip r:embed="rId4"/>
          <a:stretch>
            <a:fillRect/>
          </a:stretch>
        </p:blipFill>
        <p:spPr>
          <a:xfrm>
            <a:off x="7445113" y="-45678"/>
            <a:ext cx="1822862" cy="7748688"/>
          </a:xfrm>
          <a:prstGeom prst="rect">
            <a:avLst/>
          </a:prstGeom>
        </p:spPr>
      </p:pic>
      <p:graphicFrame>
        <p:nvGraphicFramePr>
          <p:cNvPr id="2" name="Diagrama 1"/>
          <p:cNvGraphicFramePr/>
          <p:nvPr>
            <p:extLst>
              <p:ext uri="{D42A27DB-BD31-4B8C-83A1-F6EECF244321}">
                <p14:modId xmlns:p14="http://schemas.microsoft.com/office/powerpoint/2010/main" val="3463394455"/>
              </p:ext>
            </p:extLst>
          </p:nvPr>
        </p:nvGraphicFramePr>
        <p:xfrm>
          <a:off x="0" y="772964"/>
          <a:ext cx="8712659" cy="27402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n 2"/>
          <p:cNvPicPr>
            <a:picLocks noChangeAspect="1"/>
          </p:cNvPicPr>
          <p:nvPr/>
        </p:nvPicPr>
        <p:blipFill>
          <a:blip r:embed="rId10"/>
          <a:stretch>
            <a:fillRect/>
          </a:stretch>
        </p:blipFill>
        <p:spPr>
          <a:xfrm>
            <a:off x="1175218" y="861401"/>
            <a:ext cx="578416" cy="576000"/>
          </a:xfrm>
          <a:prstGeom prst="rect">
            <a:avLst/>
          </a:prstGeom>
        </p:spPr>
      </p:pic>
      <p:pic>
        <p:nvPicPr>
          <p:cNvPr id="4" name="Imagen 3"/>
          <p:cNvPicPr>
            <a:picLocks noChangeAspect="1"/>
          </p:cNvPicPr>
          <p:nvPr/>
        </p:nvPicPr>
        <p:blipFill>
          <a:blip r:embed="rId11"/>
          <a:stretch>
            <a:fillRect/>
          </a:stretch>
        </p:blipFill>
        <p:spPr>
          <a:xfrm>
            <a:off x="1185272" y="1853601"/>
            <a:ext cx="602912" cy="576000"/>
          </a:xfrm>
          <a:prstGeom prst="rect">
            <a:avLst/>
          </a:prstGeom>
        </p:spPr>
      </p:pic>
      <p:pic>
        <p:nvPicPr>
          <p:cNvPr id="16" name="Imagen 15"/>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a:ext>
            </a:extLst>
          </a:blip>
          <a:srcRect/>
          <a:stretch/>
        </p:blipFill>
        <p:spPr>
          <a:xfrm>
            <a:off x="1162970" y="2822229"/>
            <a:ext cx="583792" cy="576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graphicFrame>
        <p:nvGraphicFramePr>
          <p:cNvPr id="23" name="Diagrama 22"/>
          <p:cNvGraphicFramePr/>
          <p:nvPr>
            <p:extLst>
              <p:ext uri="{D42A27DB-BD31-4B8C-83A1-F6EECF244321}">
                <p14:modId xmlns:p14="http://schemas.microsoft.com/office/powerpoint/2010/main" val="4225493070"/>
              </p:ext>
            </p:extLst>
          </p:nvPr>
        </p:nvGraphicFramePr>
        <p:xfrm>
          <a:off x="584836" y="3646626"/>
          <a:ext cx="7825936" cy="40507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7" name="Imagen 6"/>
          <p:cNvPicPr>
            <a:picLocks noChangeAspect="1"/>
          </p:cNvPicPr>
          <p:nvPr/>
        </p:nvPicPr>
        <p:blipFill>
          <a:blip r:embed="rId19"/>
          <a:stretch>
            <a:fillRect/>
          </a:stretch>
        </p:blipFill>
        <p:spPr>
          <a:xfrm rot="161744">
            <a:off x="54867" y="-326970"/>
            <a:ext cx="5803895" cy="1408298"/>
          </a:xfrm>
          <a:prstGeom prst="rect">
            <a:avLst/>
          </a:prstGeom>
        </p:spPr>
      </p:pic>
      <p:pic>
        <p:nvPicPr>
          <p:cNvPr id="26" name="Imagen 25"/>
          <p:cNvPicPr>
            <a:picLocks noChangeAspect="1"/>
          </p:cNvPicPr>
          <p:nvPr/>
        </p:nvPicPr>
        <p:blipFill>
          <a:blip r:embed="rId20"/>
          <a:stretch>
            <a:fillRect/>
          </a:stretch>
        </p:blipFill>
        <p:spPr>
          <a:xfrm>
            <a:off x="24960" y="3160511"/>
            <a:ext cx="3670110" cy="1615580"/>
          </a:xfrm>
          <a:prstGeom prst="rect">
            <a:avLst/>
          </a:prstGeom>
        </p:spPr>
      </p:pic>
    </p:spTree>
    <p:extLst>
      <p:ext uri="{BB962C8B-B14F-4D97-AF65-F5344CB8AC3E}">
        <p14:creationId xmlns:p14="http://schemas.microsoft.com/office/powerpoint/2010/main" val="2288211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32" name="Imagen 31"/>
          <p:cNvPicPr>
            <a:picLocks noChangeAspect="1"/>
          </p:cNvPicPr>
          <p:nvPr/>
        </p:nvPicPr>
        <p:blipFill>
          <a:blip r:embed="rId4"/>
          <a:stretch>
            <a:fillRect/>
          </a:stretch>
        </p:blipFill>
        <p:spPr>
          <a:xfrm>
            <a:off x="7445113" y="-45678"/>
            <a:ext cx="1822862" cy="7748688"/>
          </a:xfrm>
          <a:prstGeom prst="rect">
            <a:avLst/>
          </a:prstGeom>
        </p:spPr>
      </p:pic>
      <p:sp>
        <p:nvSpPr>
          <p:cNvPr id="4" name="Redondear rectángulo de esquina sencilla 3"/>
          <p:cNvSpPr/>
          <p:nvPr/>
        </p:nvSpPr>
        <p:spPr>
          <a:xfrm>
            <a:off x="465221" y="1712866"/>
            <a:ext cx="7895206" cy="1764631"/>
          </a:xfrm>
          <a:prstGeom prst="round1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dirty="0"/>
              <a:t>Alumnos escolarizados durante el curso 2016-2017.</a:t>
            </a:r>
          </a:p>
          <a:p>
            <a:pPr marL="285750" indent="-285750">
              <a:buFont typeface="Arial" panose="020B0604020202020204" pitchFamily="34" charset="0"/>
              <a:buChar char="•"/>
            </a:pPr>
            <a:r>
              <a:rPr lang="es-ES" dirty="0"/>
              <a:t>Alumnos que pertenezcan al último tramo de Educación Primaria en los centros educativos de la ciudad de Murcia.</a:t>
            </a:r>
          </a:p>
          <a:p>
            <a:pPr marL="285750" indent="-285750">
              <a:buFont typeface="Arial" panose="020B0604020202020204" pitchFamily="34" charset="0"/>
              <a:buChar char="•"/>
            </a:pPr>
            <a:r>
              <a:rPr lang="es-ES" dirty="0"/>
              <a:t>Alumnos escolarizados en centros de enseñanza pública y/o concertada.</a:t>
            </a:r>
          </a:p>
        </p:txBody>
      </p:sp>
      <p:sp>
        <p:nvSpPr>
          <p:cNvPr id="5" name="Rectángulo 4"/>
          <p:cNvSpPr/>
          <p:nvPr/>
        </p:nvSpPr>
        <p:spPr>
          <a:xfrm>
            <a:off x="612730" y="3213247"/>
            <a:ext cx="3728320" cy="1860884"/>
          </a:xfrm>
          <a:prstGeom prst="rect">
            <a:avLst/>
          </a:prstGeom>
          <a:scene3d>
            <a:camera prst="orthographicFront"/>
            <a:lightRig rig="threePt" dir="t"/>
          </a:scene3d>
          <a:sp3d>
            <a:bevelT w="152400" h="50800" prst="softRound"/>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effectLst>
                  <a:glow rad="38100">
                    <a:schemeClr val="tx1">
                      <a:alpha val="98000"/>
                    </a:schemeClr>
                  </a:glow>
                </a:effectLst>
              </a:rPr>
              <a:t>Alumnos escolarizados en centros adheridos al Plan de Educación para la Salud en la Escuela de la Región de Murcia en el presente curso académico </a:t>
            </a:r>
            <a:endParaRPr lang="es-ES" dirty="0" smtClean="0">
              <a:effectLst>
                <a:glow rad="38100">
                  <a:schemeClr val="tx1">
                    <a:alpha val="98000"/>
                  </a:schemeClr>
                </a:glow>
              </a:effectLst>
            </a:endParaRPr>
          </a:p>
          <a:p>
            <a:pPr algn="ctr"/>
            <a:r>
              <a:rPr lang="es-ES" sz="2400" dirty="0" smtClean="0">
                <a:ln w="0"/>
                <a:solidFill>
                  <a:schemeClr val="tx1"/>
                </a:solidFill>
                <a:effectLst>
                  <a:glow rad="38100">
                    <a:schemeClr val="tx1">
                      <a:alpha val="98000"/>
                    </a:schemeClr>
                  </a:glow>
                  <a:outerShdw blurRad="38100" dist="19050" dir="2700000" algn="tl" rotWithShape="0">
                    <a:schemeClr val="dk1">
                      <a:alpha val="40000"/>
                    </a:schemeClr>
                  </a:outerShdw>
                </a:effectLst>
              </a:rPr>
              <a:t>Grupo </a:t>
            </a:r>
            <a:r>
              <a:rPr lang="es-ES" sz="2400" dirty="0">
                <a:ln w="0"/>
                <a:solidFill>
                  <a:schemeClr val="tx1"/>
                </a:solidFill>
                <a:effectLst>
                  <a:glow rad="38100">
                    <a:schemeClr val="tx1">
                      <a:alpha val="98000"/>
                    </a:schemeClr>
                  </a:glow>
                  <a:outerShdw blurRad="38100" dist="19050" dir="2700000" algn="tl" rotWithShape="0">
                    <a:schemeClr val="dk1">
                      <a:alpha val="40000"/>
                    </a:schemeClr>
                  </a:outerShdw>
                </a:effectLst>
              </a:rPr>
              <a:t>control</a:t>
            </a:r>
          </a:p>
        </p:txBody>
      </p:sp>
      <p:sp>
        <p:nvSpPr>
          <p:cNvPr id="15" name="Rectángulo 14"/>
          <p:cNvSpPr/>
          <p:nvPr/>
        </p:nvSpPr>
        <p:spPr>
          <a:xfrm>
            <a:off x="4423085" y="3191598"/>
            <a:ext cx="3767219" cy="1882534"/>
          </a:xfrm>
          <a:prstGeom prst="rect">
            <a:avLst/>
          </a:prstGeom>
          <a:scene3d>
            <a:camera prst="orthographicFront"/>
            <a:lightRig rig="threePt" dir="t"/>
          </a:scene3d>
          <a:sp3d>
            <a:bevelT w="152400" h="50800" prst="softRound"/>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effectLst>
                  <a:glow rad="38100">
                    <a:schemeClr val="tx1">
                      <a:alpha val="98000"/>
                    </a:schemeClr>
                  </a:glow>
                </a:effectLst>
              </a:rPr>
              <a:t>Alumnos escolarizados en centros no adheridos al Plan de Educación para la Salud en la Escuela de la Región de Murcia en el presente curso </a:t>
            </a:r>
            <a:r>
              <a:rPr lang="es-ES" dirty="0" smtClean="0">
                <a:effectLst>
                  <a:glow rad="38100">
                    <a:schemeClr val="tx1">
                      <a:alpha val="98000"/>
                    </a:schemeClr>
                  </a:glow>
                </a:effectLst>
              </a:rPr>
              <a:t>académico</a:t>
            </a:r>
          </a:p>
          <a:p>
            <a:pPr algn="ctr"/>
            <a:r>
              <a:rPr lang="es-ES" sz="2400" dirty="0" smtClean="0">
                <a:ln w="0"/>
                <a:solidFill>
                  <a:schemeClr val="tx1"/>
                </a:solidFill>
                <a:effectLst>
                  <a:glow rad="38100">
                    <a:schemeClr val="tx1">
                      <a:alpha val="98000"/>
                    </a:schemeClr>
                  </a:glow>
                  <a:outerShdw blurRad="38100" dist="19050" dir="2700000" algn="tl" rotWithShape="0">
                    <a:schemeClr val="dk1">
                      <a:alpha val="40000"/>
                    </a:schemeClr>
                  </a:outerShdw>
                </a:effectLst>
              </a:rPr>
              <a:t> Grupo experimental</a:t>
            </a:r>
            <a:endParaRPr lang="es-ES" sz="2400" dirty="0">
              <a:ln w="0"/>
              <a:solidFill>
                <a:schemeClr val="tx1"/>
              </a:solidFill>
              <a:effectLst>
                <a:glow rad="38100">
                  <a:schemeClr val="tx1">
                    <a:alpha val="98000"/>
                  </a:schemeClr>
                </a:glow>
                <a:outerShdw blurRad="38100" dist="19050" dir="2700000" algn="tl" rotWithShape="0">
                  <a:schemeClr val="dk1">
                    <a:alpha val="40000"/>
                  </a:schemeClr>
                </a:outerShdw>
              </a:effectLst>
            </a:endParaRPr>
          </a:p>
        </p:txBody>
      </p:sp>
      <p:grpSp>
        <p:nvGrpSpPr>
          <p:cNvPr id="17" name="Grupo 16"/>
          <p:cNvGrpSpPr>
            <a:grpSpLocks noChangeAspect="1"/>
          </p:cNvGrpSpPr>
          <p:nvPr/>
        </p:nvGrpSpPr>
        <p:grpSpPr>
          <a:xfrm>
            <a:off x="248394" y="4307580"/>
            <a:ext cx="1080000" cy="1040412"/>
            <a:chOff x="3951014" y="3601621"/>
            <a:chExt cx="2700000" cy="2700000"/>
          </a:xfrm>
        </p:grpSpPr>
        <p:sp>
          <p:nvSpPr>
            <p:cNvPr id="18" name="Elipse 17"/>
            <p:cNvSpPr/>
            <p:nvPr/>
          </p:nvSpPr>
          <p:spPr>
            <a:xfrm>
              <a:off x="3951014" y="3601621"/>
              <a:ext cx="2700000" cy="2700000"/>
            </a:xfrm>
            <a:prstGeom prst="ellipse">
              <a:avLst/>
            </a:prstGeom>
            <a:solidFill>
              <a:schemeClr val="accent3">
                <a:lumMod val="20000"/>
                <a:lumOff val="80000"/>
              </a:schemeClr>
            </a:solidFill>
            <a:ln w="57150">
              <a:solidFill>
                <a:srgbClr val="99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00"/>
            </a:p>
          </p:txBody>
        </p:sp>
        <p:grpSp>
          <p:nvGrpSpPr>
            <p:cNvPr id="19" name="Grupo 18"/>
            <p:cNvGrpSpPr/>
            <p:nvPr/>
          </p:nvGrpSpPr>
          <p:grpSpPr>
            <a:xfrm>
              <a:off x="4255333" y="3893220"/>
              <a:ext cx="2116803" cy="2116803"/>
              <a:chOff x="4431619" y="3239999"/>
              <a:chExt cx="2116803" cy="2116803"/>
            </a:xfrm>
          </p:grpSpPr>
          <p:pic>
            <p:nvPicPr>
              <p:cNvPr id="20" name="Picture 6" descr="Resultado de imagen de educación para la salud región de murci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1619" y="3239999"/>
                <a:ext cx="2116803" cy="2116803"/>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4535349" y="4191001"/>
                <a:ext cx="1219200" cy="71884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1200" b="1" dirty="0" smtClean="0">
                    <a:ln/>
                    <a:solidFill>
                      <a:srgbClr val="FF0000"/>
                    </a:solidFill>
                    <a:effectLst>
                      <a:outerShdw blurRad="101600" dist="38100" dir="2700000" sx="103000" sy="103000" algn="tl" rotWithShape="0">
                        <a:srgbClr val="92D050">
                          <a:alpha val="60000"/>
                        </a:srgbClr>
                      </a:outerShdw>
                    </a:effectLst>
                    <a:latin typeface="Kids" panose="03050502040202020203" pitchFamily="66" charset="0"/>
                  </a:rPr>
                  <a:t>EpS</a:t>
                </a:r>
                <a:endParaRPr lang="es-ES" sz="1200" b="1" dirty="0">
                  <a:ln/>
                  <a:solidFill>
                    <a:srgbClr val="FF0000"/>
                  </a:solidFill>
                  <a:effectLst>
                    <a:outerShdw blurRad="101600" dist="38100" dir="2700000" sx="103000" sy="103000" algn="tl" rotWithShape="0">
                      <a:srgbClr val="92D050">
                        <a:alpha val="60000"/>
                      </a:srgbClr>
                    </a:outerShdw>
                  </a:effectLst>
                  <a:latin typeface="Kids" panose="03050502040202020203" pitchFamily="66" charset="0"/>
                </a:endParaRPr>
              </a:p>
            </p:txBody>
          </p:sp>
        </p:grpSp>
      </p:grpSp>
      <p:sp>
        <p:nvSpPr>
          <p:cNvPr id="6" name="Proceso alternativo 5"/>
          <p:cNvSpPr/>
          <p:nvPr/>
        </p:nvSpPr>
        <p:spPr>
          <a:xfrm>
            <a:off x="704014" y="5602085"/>
            <a:ext cx="7774840" cy="1021556"/>
          </a:xfrm>
          <a:prstGeom prst="flowChartAlternateProcess">
            <a:avLst/>
          </a:prstGeom>
          <a:scene3d>
            <a:camera prst="orthographicFront"/>
            <a:lightRig rig="threePt" dir="t"/>
          </a:scene3d>
          <a:sp3d>
            <a:bevelT w="152400" h="50800" prst="softRound"/>
          </a:sp3d>
        </p:spPr>
        <p:style>
          <a:lnRef idx="0">
            <a:schemeClr val="accent3"/>
          </a:lnRef>
          <a:fillRef idx="3">
            <a:schemeClr val="accent3"/>
          </a:fillRef>
          <a:effectRef idx="3">
            <a:schemeClr val="accent3"/>
          </a:effectRef>
          <a:fontRef idx="minor">
            <a:schemeClr val="lt1"/>
          </a:fontRef>
        </p:style>
        <p:txBody>
          <a:bodyPr wrap="square">
            <a:spAutoFit/>
          </a:bodyPr>
          <a:lstStyle/>
          <a:p>
            <a:pPr lvl="0"/>
            <a:r>
              <a:rPr lang="es-ES" dirty="0">
                <a:ln w="0"/>
                <a:solidFill>
                  <a:schemeClr val="tx1"/>
                </a:solidFill>
                <a:effectLst>
                  <a:glow rad="76200">
                    <a:schemeClr val="accent3">
                      <a:satMod val="175000"/>
                      <a:alpha val="40000"/>
                    </a:schemeClr>
                  </a:glow>
                  <a:outerShdw blurRad="38100" dist="19050" dir="2700000" algn="tl" rotWithShape="0">
                    <a:schemeClr val="dk1">
                      <a:alpha val="40000"/>
                    </a:schemeClr>
                  </a:outerShdw>
                </a:effectLst>
              </a:rPr>
              <a:t>Alumnos con negativa paternal para participar en el estudio.</a:t>
            </a:r>
          </a:p>
          <a:p>
            <a:pPr lvl="0"/>
            <a:r>
              <a:rPr lang="es-ES" dirty="0">
                <a:ln w="0"/>
                <a:solidFill>
                  <a:schemeClr val="tx1"/>
                </a:solidFill>
                <a:effectLst>
                  <a:glow rad="76200">
                    <a:schemeClr val="accent3">
                      <a:satMod val="175000"/>
                      <a:alpha val="40000"/>
                    </a:schemeClr>
                  </a:glow>
                  <a:outerShdw blurRad="38100" dist="19050" dir="2700000" algn="tl" rotWithShape="0">
                    <a:schemeClr val="dk1">
                      <a:alpha val="40000"/>
                    </a:schemeClr>
                  </a:outerShdw>
                </a:effectLst>
              </a:rPr>
              <a:t>Alumnos que por sus características personales no tuviesen capacidad para responder a cuestionarios</a:t>
            </a:r>
          </a:p>
        </p:txBody>
      </p:sp>
      <p:sp>
        <p:nvSpPr>
          <p:cNvPr id="3" name="Flecha abajo 2"/>
          <p:cNvSpPr/>
          <p:nvPr/>
        </p:nvSpPr>
        <p:spPr>
          <a:xfrm>
            <a:off x="2117559" y="1317863"/>
            <a:ext cx="5085346" cy="545095"/>
          </a:xfrm>
          <a:prstGeom prst="downArrow">
            <a:avLst>
              <a:gd name="adj1" fmla="val 85812"/>
              <a:gd name="adj2" fmla="val 52943"/>
            </a:avLst>
          </a:prstGeom>
          <a:solidFill>
            <a:srgbClr val="0000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t>15.317 niños entre 9-11 años</a:t>
            </a:r>
            <a:endParaRPr lang="es-ES" sz="2000" dirty="0"/>
          </a:p>
        </p:txBody>
      </p:sp>
      <p:sp>
        <p:nvSpPr>
          <p:cNvPr id="2" name="CuadroTexto 1"/>
          <p:cNvSpPr txBox="1"/>
          <p:nvPr/>
        </p:nvSpPr>
        <p:spPr>
          <a:xfrm>
            <a:off x="638008" y="622713"/>
            <a:ext cx="7906853" cy="707886"/>
          </a:xfrm>
          <a:prstGeom prst="rect">
            <a:avLst/>
          </a:prstGeom>
          <a:scene3d>
            <a:camera prst="orthographicFront"/>
            <a:lightRig rig="threePt" dir="t"/>
          </a:scene3d>
          <a:sp3d>
            <a:bevelT w="152400" h="50800" prst="softRound"/>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S" sz="2000" dirty="0" smtClean="0">
                <a:ln w="0"/>
                <a:solidFill>
                  <a:schemeClr val="tx1"/>
                </a:solidFill>
                <a:effectLst>
                  <a:outerShdw blurRad="38100" dist="19050" dir="2700000" algn="tl" rotWithShape="0">
                    <a:schemeClr val="dk1">
                      <a:alpha val="40000"/>
                    </a:schemeClr>
                  </a:outerShdw>
                </a:effectLst>
              </a:rPr>
              <a:t>Niños escolarizados en el curso 2016-2017 en el último tramo de Educación Primaria (5º y 6º) en la Ciudad de Murcia</a:t>
            </a:r>
            <a:endParaRPr lang="es-ES" sz="2000" dirty="0">
              <a:ln w="0"/>
              <a:solidFill>
                <a:schemeClr val="tx1"/>
              </a:solidFill>
              <a:effectLst>
                <a:outerShdw blurRad="38100" dist="19050" dir="2700000" algn="tl" rotWithShape="0">
                  <a:schemeClr val="dk1">
                    <a:alpha val="40000"/>
                  </a:schemeClr>
                </a:outerShdw>
              </a:effectLst>
            </a:endParaRPr>
          </a:p>
        </p:txBody>
      </p:sp>
      <p:pic>
        <p:nvPicPr>
          <p:cNvPr id="33" name="Imagen 32"/>
          <p:cNvPicPr>
            <a:picLocks noChangeAspect="1"/>
          </p:cNvPicPr>
          <p:nvPr/>
        </p:nvPicPr>
        <p:blipFill>
          <a:blip r:embed="rId6"/>
          <a:stretch>
            <a:fillRect/>
          </a:stretch>
        </p:blipFill>
        <p:spPr>
          <a:xfrm>
            <a:off x="-11048" y="-457428"/>
            <a:ext cx="3670110" cy="1615580"/>
          </a:xfrm>
          <a:prstGeom prst="rect">
            <a:avLst/>
          </a:prstGeom>
        </p:spPr>
      </p:pic>
      <p:pic>
        <p:nvPicPr>
          <p:cNvPr id="34" name="Imagen 33"/>
          <p:cNvPicPr>
            <a:picLocks noChangeAspect="1"/>
          </p:cNvPicPr>
          <p:nvPr/>
        </p:nvPicPr>
        <p:blipFill>
          <a:blip r:embed="rId7"/>
          <a:stretch>
            <a:fillRect/>
          </a:stretch>
        </p:blipFill>
        <p:spPr>
          <a:xfrm>
            <a:off x="-257893" y="929649"/>
            <a:ext cx="3450635" cy="1591194"/>
          </a:xfrm>
          <a:prstGeom prst="rect">
            <a:avLst/>
          </a:prstGeom>
        </p:spPr>
      </p:pic>
      <p:pic>
        <p:nvPicPr>
          <p:cNvPr id="35" name="Imagen 34"/>
          <p:cNvPicPr>
            <a:picLocks noChangeAspect="1"/>
          </p:cNvPicPr>
          <p:nvPr/>
        </p:nvPicPr>
        <p:blipFill>
          <a:blip r:embed="rId8"/>
          <a:stretch>
            <a:fillRect/>
          </a:stretch>
        </p:blipFill>
        <p:spPr>
          <a:xfrm>
            <a:off x="-105221" y="4678932"/>
            <a:ext cx="3450635" cy="1591194"/>
          </a:xfrm>
          <a:prstGeom prst="rect">
            <a:avLst/>
          </a:prstGeom>
        </p:spPr>
      </p:pic>
    </p:spTree>
    <p:extLst>
      <p:ext uri="{BB962C8B-B14F-4D97-AF65-F5344CB8AC3E}">
        <p14:creationId xmlns:p14="http://schemas.microsoft.com/office/powerpoint/2010/main" val="174494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6" grpId="0" animBg="1"/>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17" name="Imagen 16"/>
          <p:cNvPicPr>
            <a:picLocks noChangeAspect="1"/>
          </p:cNvPicPr>
          <p:nvPr/>
        </p:nvPicPr>
        <p:blipFill>
          <a:blip r:embed="rId4"/>
          <a:stretch>
            <a:fillRect/>
          </a:stretch>
        </p:blipFill>
        <p:spPr>
          <a:xfrm>
            <a:off x="7445113" y="-45678"/>
            <a:ext cx="1822862" cy="7748688"/>
          </a:xfrm>
          <a:prstGeom prst="rect">
            <a:avLst/>
          </a:prstGeom>
        </p:spPr>
      </p:pic>
      <p:sp>
        <p:nvSpPr>
          <p:cNvPr id="6" name="Flecha abajo 5"/>
          <p:cNvSpPr/>
          <p:nvPr/>
        </p:nvSpPr>
        <p:spPr>
          <a:xfrm>
            <a:off x="584639" y="606561"/>
            <a:ext cx="7974722" cy="3990166"/>
          </a:xfrm>
          <a:prstGeom prst="downArrow">
            <a:avLst>
              <a:gd name="adj1" fmla="val 84600"/>
              <a:gd name="adj2" fmla="val 50000"/>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7" y="836902"/>
            <a:ext cx="3191017" cy="2129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014" y="2332727"/>
            <a:ext cx="1859752" cy="2233936"/>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sp>
        <p:nvSpPr>
          <p:cNvPr id="4" name="Pentágono 3"/>
          <p:cNvSpPr/>
          <p:nvPr/>
        </p:nvSpPr>
        <p:spPr>
          <a:xfrm>
            <a:off x="3176641" y="880299"/>
            <a:ext cx="5037475" cy="1200329"/>
          </a:xfrm>
          <a:prstGeom prst="homePlate">
            <a:avLst>
              <a:gd name="adj" fmla="val 32129"/>
            </a:avLst>
          </a:prstGeom>
          <a:solidFill>
            <a:srgbClr val="FFCCFF"/>
          </a:solidFill>
          <a:scene3d>
            <a:camera prst="orthographicFront"/>
            <a:lightRig rig="threePt" dir="t"/>
          </a:scene3d>
          <a:sp3d>
            <a:bevelT w="152400" h="50800" prst="softRound"/>
          </a:sp3d>
        </p:spPr>
        <p:txBody>
          <a:bodyPr wrap="square">
            <a:spAutoFit/>
          </a:bodyPr>
          <a:lstStyle/>
          <a:p>
            <a:pPr algn="ctr"/>
            <a:r>
              <a:rPr lang="es-ES" i="1" dirty="0" smtClean="0"/>
              <a:t>Guía </a:t>
            </a:r>
            <a:r>
              <a:rPr lang="es-ES" i="1" dirty="0"/>
              <a:t>para las Administraciones Educativas y Sanitarias. Criterios de Calidad para el Desarrollo de Proyectos y Actuaciones de Promoción y Educación para la Salud en el Sistema Educativo,</a:t>
            </a:r>
          </a:p>
        </p:txBody>
      </p:sp>
      <p:sp>
        <p:nvSpPr>
          <p:cNvPr id="5" name="Flecha izquierda 4"/>
          <p:cNvSpPr/>
          <p:nvPr/>
        </p:nvSpPr>
        <p:spPr>
          <a:xfrm>
            <a:off x="1475873" y="3038795"/>
            <a:ext cx="5259947" cy="707886"/>
          </a:xfrm>
          <a:prstGeom prst="leftArrow">
            <a:avLst>
              <a:gd name="adj1" fmla="val 100000"/>
              <a:gd name="adj2" fmla="val 37278"/>
            </a:avLst>
          </a:prstGeom>
          <a:solidFill>
            <a:srgbClr val="99FF66"/>
          </a:solidFill>
          <a:scene3d>
            <a:camera prst="orthographicFront"/>
            <a:lightRig rig="threePt" dir="t"/>
          </a:scene3d>
          <a:sp3d>
            <a:bevelT w="152400" h="50800" prst="softRound"/>
          </a:sp3d>
        </p:spPr>
        <p:txBody>
          <a:bodyPr wrap="square">
            <a:spAutoFit/>
          </a:bodyPr>
          <a:lstStyle/>
          <a:p>
            <a:pPr algn="ctr"/>
            <a:r>
              <a:rPr lang="es-ES" sz="2000" i="1" dirty="0"/>
              <a:t>Plan de Educación para La Salud en la Escuela de la Región De Murcia </a:t>
            </a:r>
            <a:r>
              <a:rPr lang="es-ES" sz="2000" i="1" dirty="0" smtClean="0"/>
              <a:t>2005-2010-2016</a:t>
            </a:r>
            <a:r>
              <a:rPr lang="es-ES" sz="2000" dirty="0" smtClean="0"/>
              <a:t> </a:t>
            </a:r>
            <a:endParaRPr lang="es-ES" sz="2000" dirty="0"/>
          </a:p>
        </p:txBody>
      </p:sp>
      <p:sp>
        <p:nvSpPr>
          <p:cNvPr id="15" name="Rectángulo redondeado 14"/>
          <p:cNvSpPr/>
          <p:nvPr/>
        </p:nvSpPr>
        <p:spPr>
          <a:xfrm>
            <a:off x="584630" y="4596726"/>
            <a:ext cx="7806136" cy="1931432"/>
          </a:xfrm>
          <a:prstGeom prst="roundRect">
            <a:avLst/>
          </a:prstGeom>
          <a:solidFill>
            <a:srgbClr val="00CC99"/>
          </a:solidFill>
          <a:scene3d>
            <a:camera prst="orthographicFront"/>
            <a:lightRig rig="soft" dir="t">
              <a:rot lat="0" lon="0" rev="15600000"/>
            </a:lightRig>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Blip>
                <a:blip r:embed="rId7"/>
              </a:buBlip>
            </a:pPr>
            <a:r>
              <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Conocimientos sobre Alimentación Saludable</a:t>
            </a:r>
          </a:p>
          <a:p>
            <a:pPr marL="285750" indent="-285750">
              <a:buBlip>
                <a:blip r:embed="rId7"/>
              </a:buBlip>
            </a:pPr>
            <a:r>
              <a:rPr lang="es-ES" sz="2200" b="1" dirty="0" smtClean="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Conocimientos </a:t>
            </a:r>
            <a:r>
              <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sobre Actividad Física saludable.</a:t>
            </a:r>
          </a:p>
          <a:p>
            <a:pPr marL="285750" indent="-285750">
              <a:buBlip>
                <a:blip r:embed="rId7"/>
              </a:buBlip>
            </a:pPr>
            <a:r>
              <a:rPr lang="es-ES" sz="2200" b="1" dirty="0" smtClean="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Conocimientos </a:t>
            </a:r>
            <a:r>
              <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sobre Salud Emocional</a:t>
            </a:r>
          </a:p>
          <a:p>
            <a:pPr marL="285750" indent="-285750">
              <a:buBlip>
                <a:blip r:embed="rId7"/>
              </a:buBlip>
            </a:pPr>
            <a:r>
              <a:rPr lang="es-ES" sz="2200" b="1" dirty="0" smtClean="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Conocimientos </a:t>
            </a:r>
            <a:r>
              <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sobre Adicciones (Alcohol, Tabaco y drogas)</a:t>
            </a:r>
          </a:p>
          <a:p>
            <a:pPr marL="285750" indent="-285750">
              <a:buBlip>
                <a:blip r:embed="rId7"/>
              </a:buBlip>
            </a:pPr>
            <a:r>
              <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Conocimientos sobre Primeros </a:t>
            </a:r>
            <a:r>
              <a:rPr lang="es-ES" sz="2200" b="1" dirty="0" smtClean="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rPr>
              <a:t>Auxilios y RCP</a:t>
            </a:r>
            <a:endParaRPr lang="es-ES" sz="2200" b="1" dirty="0">
              <a:ln w="10160">
                <a:noFill/>
                <a:prstDash val="solid"/>
              </a:ln>
              <a:solidFill>
                <a:schemeClr val="tx1"/>
              </a:solidFill>
              <a:effectLst>
                <a:glow rad="50800">
                  <a:schemeClr val="bg1">
                    <a:alpha val="95000"/>
                  </a:schemeClr>
                </a:glow>
                <a:outerShdw blurRad="38100" dist="22860" dir="5400000" algn="tl" rotWithShape="0">
                  <a:srgbClr val="000000">
                    <a:alpha val="30000"/>
                  </a:srgbClr>
                </a:outerShdw>
              </a:effectLst>
              <a:latin typeface="Arial Narrow" panose="020B0606020202030204" pitchFamily="34" charset="0"/>
            </a:endParaRPr>
          </a:p>
        </p:txBody>
      </p:sp>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3484" y="5738090"/>
            <a:ext cx="1019175" cy="1019175"/>
          </a:xfrm>
          <a:prstGeom prst="rect">
            <a:avLst/>
          </a:prstGeom>
        </p:spPr>
      </p:pic>
      <p:pic>
        <p:nvPicPr>
          <p:cNvPr id="7" name="Imagen 6"/>
          <p:cNvPicPr>
            <a:picLocks noChangeAspect="1"/>
          </p:cNvPicPr>
          <p:nvPr/>
        </p:nvPicPr>
        <p:blipFill>
          <a:blip r:embed="rId9"/>
          <a:stretch>
            <a:fillRect/>
          </a:stretch>
        </p:blipFill>
        <p:spPr>
          <a:xfrm>
            <a:off x="0" y="-222053"/>
            <a:ext cx="5151566" cy="1140051"/>
          </a:xfrm>
          <a:prstGeom prst="rect">
            <a:avLst/>
          </a:prstGeom>
        </p:spPr>
      </p:pic>
    </p:spTree>
    <p:extLst>
      <p:ext uri="{BB962C8B-B14F-4D97-AF65-F5344CB8AC3E}">
        <p14:creationId xmlns:p14="http://schemas.microsoft.com/office/powerpoint/2010/main" val="2976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8" name="Imagen 27"/>
          <p:cNvPicPr>
            <a:picLocks noChangeAspect="1"/>
          </p:cNvPicPr>
          <p:nvPr/>
        </p:nvPicPr>
        <p:blipFill>
          <a:blip r:embed="rId4"/>
          <a:stretch>
            <a:fillRect/>
          </a:stretch>
        </p:blipFill>
        <p:spPr>
          <a:xfrm>
            <a:off x="7445113" y="-45678"/>
            <a:ext cx="1822862" cy="7748688"/>
          </a:xfrm>
          <a:prstGeom prst="rect">
            <a:avLst/>
          </a:prstGeom>
        </p:spPr>
      </p:pic>
      <p:sp>
        <p:nvSpPr>
          <p:cNvPr id="27" name="Rectángulo redondeado 26"/>
          <p:cNvSpPr/>
          <p:nvPr/>
        </p:nvSpPr>
        <p:spPr>
          <a:xfrm>
            <a:off x="657485" y="3886216"/>
            <a:ext cx="7672688" cy="2241742"/>
          </a:xfrm>
          <a:prstGeom prst="roundRect">
            <a:avLst/>
          </a:prstGeom>
          <a:solidFill>
            <a:srgbClr val="99FF6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000" dirty="0">
                <a:solidFill>
                  <a:schemeClr val="tx1"/>
                </a:solidFill>
                <a:effectLst>
                  <a:glow rad="50800">
                    <a:schemeClr val="bg1">
                      <a:alpha val="95000"/>
                    </a:schemeClr>
                  </a:glow>
                </a:effectLst>
                <a:latin typeface="Arial Narrow" panose="020B0606020202030204" pitchFamily="34" charset="0"/>
              </a:rPr>
              <a:t>Edad</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Género</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Nº de convivientes del hogar y hermanos mayores</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Profesión de los padres</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Medio de transporte para desplazarse al colegio</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Actividades extraescolares realizadas (deportivas y/o artísticas)</a:t>
            </a:r>
            <a:endParaRPr lang="es-ES" sz="2000" b="1" dirty="0">
              <a:solidFill>
                <a:schemeClr val="tx1"/>
              </a:solidFill>
              <a:effectLst>
                <a:glow rad="50800">
                  <a:schemeClr val="bg1">
                    <a:alpha val="95000"/>
                  </a:schemeClr>
                </a:glow>
              </a:effectLst>
              <a:latin typeface="Arial Narrow" panose="020B0606020202030204" pitchFamily="34" charset="0"/>
            </a:endParaRPr>
          </a:p>
          <a:p>
            <a:pPr lvl="0"/>
            <a:r>
              <a:rPr lang="es-ES" sz="2000" dirty="0">
                <a:solidFill>
                  <a:schemeClr val="tx1"/>
                </a:solidFill>
                <a:effectLst>
                  <a:glow rad="50800">
                    <a:schemeClr val="bg1">
                      <a:alpha val="95000"/>
                    </a:schemeClr>
                  </a:glow>
                </a:effectLst>
                <a:latin typeface="Arial Narrow" panose="020B0606020202030204" pitchFamily="34" charset="0"/>
              </a:rPr>
              <a:t>Actividades de ocio</a:t>
            </a:r>
            <a:endParaRPr lang="es-ES" sz="2000" b="1" dirty="0">
              <a:solidFill>
                <a:schemeClr val="tx1"/>
              </a:solidFill>
              <a:effectLst>
                <a:glow rad="50800">
                  <a:schemeClr val="bg1">
                    <a:alpha val="95000"/>
                  </a:schemeClr>
                </a:glow>
              </a:effectLst>
              <a:latin typeface="Arial Narrow" panose="020B0606020202030204" pitchFamily="34" charset="0"/>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405" y="774876"/>
            <a:ext cx="1794839" cy="2367930"/>
          </a:xfrm>
          <a:prstGeom prst="rect">
            <a:avLst/>
          </a:prstGeom>
          <a:ln>
            <a:noFill/>
          </a:ln>
          <a:effectLst>
            <a:reflection blurRad="12700" stA="30000" endPos="30000" dist="5000" dir="5400000" sy="-100000" algn="bl" rotWithShape="0"/>
          </a:effectLst>
          <a:scene3d>
            <a:camera prst="isometricOffAxis1Right"/>
            <a:lightRig rig="threePt" dir="t">
              <a:rot lat="0" lon="0" rev="2700000"/>
            </a:lightRig>
          </a:scene3d>
          <a:sp3d>
            <a:bevelT w="63500" h="50800"/>
          </a:sp3d>
        </p:spPr>
      </p:pic>
      <p:pic>
        <p:nvPicPr>
          <p:cNvPr id="16" name="Imagen 15"/>
          <p:cNvPicPr/>
          <p:nvPr/>
        </p:nvPicPr>
        <p:blipFill>
          <a:blip r:embed="rId6" cstate="print">
            <a:extLst>
              <a:ext uri="{28A0092B-C50C-407E-A947-70E740481C1C}">
                <a14:useLocalDpi xmlns:a14="http://schemas.microsoft.com/office/drawing/2010/main" val="0"/>
              </a:ext>
            </a:extLst>
          </a:blip>
          <a:stretch>
            <a:fillRect/>
          </a:stretch>
        </p:blipFill>
        <p:spPr>
          <a:xfrm>
            <a:off x="2870124" y="937972"/>
            <a:ext cx="1782088" cy="2813752"/>
          </a:xfrm>
          <a:prstGeom prst="rect">
            <a:avLst/>
          </a:prstGeom>
          <a:ln>
            <a:noFill/>
          </a:ln>
          <a:effectLst>
            <a:outerShdw blurRad="292100" dist="139700" dir="2700000" algn="tl" rotWithShape="0">
              <a:srgbClr val="333333">
                <a:alpha val="65000"/>
              </a:srgbClr>
            </a:outerShdw>
          </a:effectLst>
        </p:spPr>
      </p:pic>
      <p:grpSp>
        <p:nvGrpSpPr>
          <p:cNvPr id="26" name="Grupo 25"/>
          <p:cNvGrpSpPr/>
          <p:nvPr/>
        </p:nvGrpSpPr>
        <p:grpSpPr>
          <a:xfrm>
            <a:off x="5442213" y="745467"/>
            <a:ext cx="2779371" cy="3515355"/>
            <a:chOff x="5442213" y="745467"/>
            <a:chExt cx="2779371" cy="3515355"/>
          </a:xfrm>
        </p:grpSpPr>
        <p:sp>
          <p:nvSpPr>
            <p:cNvPr id="24" name="Esquina doblada 23"/>
            <p:cNvSpPr/>
            <p:nvPr/>
          </p:nvSpPr>
          <p:spPr>
            <a:xfrm>
              <a:off x="5442213" y="745467"/>
              <a:ext cx="2779371" cy="3515355"/>
            </a:xfrm>
            <a:prstGeom prst="foldedCorner">
              <a:avLst>
                <a:gd name="adj" fmla="val 11512"/>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71916" y="779497"/>
              <a:ext cx="2160000" cy="613920"/>
            </a:xfrm>
            <a:prstGeom prst="rect">
              <a:avLst/>
            </a:prstGeom>
            <a:ln>
              <a:noFill/>
            </a:ln>
            <a:effectLst>
              <a:softEdge rad="31750"/>
            </a:effectLst>
          </p:spPr>
        </p:pic>
        <p:pic>
          <p:nvPicPr>
            <p:cNvPr id="18" name="Imagen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71916" y="1519951"/>
              <a:ext cx="2160000" cy="664560"/>
            </a:xfrm>
            <a:prstGeom prst="rect">
              <a:avLst/>
            </a:prstGeom>
            <a:ln>
              <a:noFill/>
            </a:ln>
            <a:effectLst>
              <a:softEdge rad="31750"/>
            </a:effectLst>
          </p:spPr>
        </p:pic>
        <p:pic>
          <p:nvPicPr>
            <p:cNvPr id="19" name="Imagen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71916" y="2311045"/>
              <a:ext cx="2160000" cy="602160"/>
            </a:xfrm>
            <a:prstGeom prst="rect">
              <a:avLst/>
            </a:prstGeom>
            <a:ln>
              <a:noFill/>
            </a:ln>
            <a:effectLst>
              <a:softEdge rad="31750"/>
            </a:effectLst>
          </p:spPr>
        </p:pic>
        <p:pic>
          <p:nvPicPr>
            <p:cNvPr id="20" name="Imagen 1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71916" y="3039739"/>
              <a:ext cx="2160000" cy="519480"/>
            </a:xfrm>
            <a:prstGeom prst="rect">
              <a:avLst/>
            </a:prstGeom>
            <a:ln>
              <a:noFill/>
            </a:ln>
            <a:effectLst>
              <a:softEdge rad="31750"/>
            </a:effectLst>
          </p:spPr>
        </p:pic>
        <p:pic>
          <p:nvPicPr>
            <p:cNvPr id="21" name="Imagen 2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771916" y="3685754"/>
              <a:ext cx="2160000" cy="509880"/>
            </a:xfrm>
            <a:prstGeom prst="rect">
              <a:avLst/>
            </a:prstGeom>
            <a:ln>
              <a:noFill/>
            </a:ln>
            <a:effectLst>
              <a:softEdge rad="31750"/>
            </a:effectLst>
          </p:spPr>
        </p:pic>
      </p:grpSp>
      <p:sp>
        <p:nvSpPr>
          <p:cNvPr id="23" name="Flecha derecha 22"/>
          <p:cNvSpPr/>
          <p:nvPr/>
        </p:nvSpPr>
        <p:spPr>
          <a:xfrm>
            <a:off x="4716380" y="1233629"/>
            <a:ext cx="663252" cy="1187508"/>
          </a:xfrm>
          <a:prstGeom prst="rightArrow">
            <a:avLst>
              <a:gd name="adj1" fmla="val 100000"/>
              <a:gd name="adj2" fmla="val 74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Flecha derecha 24"/>
          <p:cNvSpPr/>
          <p:nvPr/>
        </p:nvSpPr>
        <p:spPr>
          <a:xfrm>
            <a:off x="2165321" y="1233629"/>
            <a:ext cx="663252" cy="1187508"/>
          </a:xfrm>
          <a:prstGeom prst="rightArrow">
            <a:avLst>
              <a:gd name="adj1" fmla="val 100000"/>
              <a:gd name="adj2" fmla="val 74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12"/>
          <a:stretch>
            <a:fillRect/>
          </a:stretch>
        </p:blipFill>
        <p:spPr>
          <a:xfrm>
            <a:off x="-54425" y="-391392"/>
            <a:ext cx="7468247" cy="1359526"/>
          </a:xfrm>
          <a:prstGeom prst="rect">
            <a:avLst/>
          </a:prstGeom>
        </p:spPr>
      </p:pic>
    </p:spTree>
    <p:extLst>
      <p:ext uri="{BB962C8B-B14F-4D97-AF65-F5344CB8AC3E}">
        <p14:creationId xmlns:p14="http://schemas.microsoft.com/office/powerpoint/2010/main" val="408068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3537285" y="834189"/>
            <a:ext cx="2069431" cy="579943"/>
          </a:xfrm>
          <a:prstGeom prst="round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Rúbrica</a:t>
            </a:r>
            <a:r>
              <a:rPr lang="es-ES" sz="2400" dirty="0" smtClean="0">
                <a:latin typeface="Courier New" panose="02070309020205020404" pitchFamily="49" charset="0"/>
                <a:cs typeface="Courier New" panose="02070309020205020404" pitchFamily="49" charset="0"/>
              </a:rPr>
              <a:t> </a:t>
            </a:r>
            <a:endParaRPr lang="es-ES" sz="2400" dirty="0">
              <a:latin typeface="Courier New" panose="02070309020205020404" pitchFamily="49" charset="0"/>
              <a:cs typeface="Courier New" panose="02070309020205020404" pitchFamily="49"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986792082"/>
              </p:ext>
            </p:extLst>
          </p:nvPr>
        </p:nvGraphicFramePr>
        <p:xfrm>
          <a:off x="548896" y="1748590"/>
          <a:ext cx="7761134" cy="4551990"/>
        </p:xfrm>
        <a:graphic>
          <a:graphicData uri="http://schemas.openxmlformats.org/drawingml/2006/table">
            <a:tbl>
              <a:tblPr firstRow="1" firstCol="1" bandRow="1">
                <a:effectLst>
                  <a:outerShdw blurRad="50800" dist="38100" dir="2700000" algn="tl" rotWithShape="0">
                    <a:prstClr val="black">
                      <a:alpha val="40000"/>
                    </a:prstClr>
                  </a:outerShdw>
                </a:effectLst>
                <a:tableStyleId>{93296810-A885-4BE3-A3E7-6D5BEEA58F35}</a:tableStyleId>
              </a:tblPr>
              <a:tblGrid>
                <a:gridCol w="515311">
                  <a:extLst>
                    <a:ext uri="{9D8B030D-6E8A-4147-A177-3AD203B41FA5}">
                      <a16:colId xmlns="" xmlns:a16="http://schemas.microsoft.com/office/drawing/2014/main" val="20000"/>
                    </a:ext>
                  </a:extLst>
                </a:gridCol>
                <a:gridCol w="358041">
                  <a:extLst>
                    <a:ext uri="{9D8B030D-6E8A-4147-A177-3AD203B41FA5}">
                      <a16:colId xmlns="" xmlns:a16="http://schemas.microsoft.com/office/drawing/2014/main" val="20001"/>
                    </a:ext>
                  </a:extLst>
                </a:gridCol>
                <a:gridCol w="672581">
                  <a:extLst>
                    <a:ext uri="{9D8B030D-6E8A-4147-A177-3AD203B41FA5}">
                      <a16:colId xmlns="" xmlns:a16="http://schemas.microsoft.com/office/drawing/2014/main" val="20002"/>
                    </a:ext>
                  </a:extLst>
                </a:gridCol>
                <a:gridCol w="1333745">
                  <a:extLst>
                    <a:ext uri="{9D8B030D-6E8A-4147-A177-3AD203B41FA5}">
                      <a16:colId xmlns="" xmlns:a16="http://schemas.microsoft.com/office/drawing/2014/main" val="20003"/>
                    </a:ext>
                  </a:extLst>
                </a:gridCol>
                <a:gridCol w="1197339">
                  <a:extLst>
                    <a:ext uri="{9D8B030D-6E8A-4147-A177-3AD203B41FA5}">
                      <a16:colId xmlns="" xmlns:a16="http://schemas.microsoft.com/office/drawing/2014/main" val="20004"/>
                    </a:ext>
                  </a:extLst>
                </a:gridCol>
                <a:gridCol w="1303434">
                  <a:extLst>
                    <a:ext uri="{9D8B030D-6E8A-4147-A177-3AD203B41FA5}">
                      <a16:colId xmlns="" xmlns:a16="http://schemas.microsoft.com/office/drawing/2014/main" val="20005"/>
                    </a:ext>
                  </a:extLst>
                </a:gridCol>
                <a:gridCol w="1182185">
                  <a:extLst>
                    <a:ext uri="{9D8B030D-6E8A-4147-A177-3AD203B41FA5}">
                      <a16:colId xmlns="" xmlns:a16="http://schemas.microsoft.com/office/drawing/2014/main" val="20006"/>
                    </a:ext>
                  </a:extLst>
                </a:gridCol>
                <a:gridCol w="1198498">
                  <a:extLst>
                    <a:ext uri="{9D8B030D-6E8A-4147-A177-3AD203B41FA5}">
                      <a16:colId xmlns="" xmlns:a16="http://schemas.microsoft.com/office/drawing/2014/main" val="20007"/>
                    </a:ext>
                  </a:extLst>
                </a:gridCol>
              </a:tblGrid>
              <a:tr h="183608">
                <a:tc gridSpan="2">
                  <a:txBody>
                    <a:bodyPr/>
                    <a:lstStyle/>
                    <a:p>
                      <a:pPr algn="ctr">
                        <a:lnSpc>
                          <a:spcPct val="107000"/>
                        </a:lnSpc>
                        <a:spcAft>
                          <a:spcPts val="0"/>
                        </a:spcAft>
                      </a:pPr>
                      <a:r>
                        <a:rPr lang="es-ES" sz="1050" dirty="0">
                          <a:effectLst/>
                        </a:rPr>
                        <a:t>BLOQUE</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nchor="ctr"/>
                </a:tc>
                <a:tc hMerge="1">
                  <a:txBody>
                    <a:bodyPr/>
                    <a:lstStyle/>
                    <a:p>
                      <a:endParaRPr lang="es-ES"/>
                    </a:p>
                  </a:txBody>
                  <a:tcPr/>
                </a:tc>
                <a:tc gridSpan="6">
                  <a:txBody>
                    <a:bodyPr/>
                    <a:lstStyle/>
                    <a:p>
                      <a:pPr algn="ctr">
                        <a:lnSpc>
                          <a:spcPct val="107000"/>
                        </a:lnSpc>
                        <a:spcAft>
                          <a:spcPts val="0"/>
                        </a:spcAft>
                      </a:pPr>
                      <a:r>
                        <a:rPr lang="es-ES" sz="1050">
                          <a:effectLst/>
                        </a:rPr>
                        <a:t>NOMBRE DEL BLOQUE</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0"/>
                  </a:ext>
                </a:extLst>
              </a:tr>
              <a:tr h="183608">
                <a:tc gridSpan="2">
                  <a:txBody>
                    <a:bodyPr/>
                    <a:lstStyle/>
                    <a:p>
                      <a:pPr algn="ctr">
                        <a:lnSpc>
                          <a:spcPct val="107000"/>
                        </a:lnSpc>
                        <a:spcAft>
                          <a:spcPts val="0"/>
                        </a:spcAft>
                      </a:pPr>
                      <a:r>
                        <a:rPr lang="es-ES" sz="1050">
                          <a:effectLst/>
                        </a:rPr>
                        <a:t>I</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gridSpan="6">
                  <a:txBody>
                    <a:bodyPr/>
                    <a:lstStyle/>
                    <a:p>
                      <a:pPr algn="ctr">
                        <a:lnSpc>
                          <a:spcPct val="107000"/>
                        </a:lnSpc>
                        <a:spcAft>
                          <a:spcPts val="0"/>
                        </a:spcAft>
                      </a:pPr>
                      <a:r>
                        <a:rPr lang="es-ES" sz="1050">
                          <a:effectLst/>
                        </a:rPr>
                        <a:t>CONOCIMIENTOS SOBRE ALIMENTACIÓN</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1"/>
                  </a:ext>
                </a:extLst>
              </a:tr>
              <a:tr h="183608">
                <a:tc gridSpan="8">
                  <a:txBody>
                    <a:bodyPr/>
                    <a:lstStyle/>
                    <a:p>
                      <a:pPr>
                        <a:lnSpc>
                          <a:spcPct val="107000"/>
                        </a:lnSpc>
                        <a:spcAft>
                          <a:spcPts val="0"/>
                        </a:spcAft>
                      </a:pPr>
                      <a:r>
                        <a:rPr lang="es-ES" sz="1050">
                          <a:effectLst/>
                        </a:rPr>
                        <a:t>MATERIAL DIDACTICO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2"/>
                  </a:ext>
                </a:extLst>
              </a:tr>
              <a:tr h="183608">
                <a:tc gridSpan="8">
                  <a:txBody>
                    <a:bodyPr/>
                    <a:lstStyle/>
                    <a:p>
                      <a:pPr>
                        <a:lnSpc>
                          <a:spcPct val="107000"/>
                        </a:lnSpc>
                        <a:spcAft>
                          <a:spcPts val="0"/>
                        </a:spcAft>
                      </a:pPr>
                      <a:r>
                        <a:rPr lang="es-ES" sz="1050">
                          <a:effectLst/>
                        </a:rPr>
                        <a:t>Plan de Educación para la Salud en la Escuela de la Región de Murcia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3"/>
                  </a:ext>
                </a:extLst>
              </a:tr>
              <a:tr h="183608">
                <a:tc gridSpan="3">
                  <a:txBody>
                    <a:bodyPr/>
                    <a:lstStyle/>
                    <a:p>
                      <a:pPr algn="ctr">
                        <a:lnSpc>
                          <a:spcPct val="107000"/>
                        </a:lnSpc>
                        <a:spcAft>
                          <a:spcPts val="0"/>
                        </a:spcAft>
                      </a:pPr>
                      <a:r>
                        <a:rPr lang="es-ES" sz="1050">
                          <a:effectLst/>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hMerge="1">
                  <a:txBody>
                    <a:bodyPr/>
                    <a:lstStyle/>
                    <a:p>
                      <a:endParaRPr lang="es-ES"/>
                    </a:p>
                  </a:txBody>
                  <a:tcPr/>
                </a:tc>
                <a:tc gridSpan="5">
                  <a:txBody>
                    <a:bodyPr/>
                    <a:lstStyle/>
                    <a:p>
                      <a:pPr algn="ctr">
                        <a:lnSpc>
                          <a:spcPct val="107000"/>
                        </a:lnSpc>
                        <a:spcAft>
                          <a:spcPts val="0"/>
                        </a:spcAft>
                      </a:pPr>
                      <a:r>
                        <a:rPr lang="es-ES" sz="1050">
                          <a:effectLst/>
                        </a:rPr>
                        <a:t>Valoración</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4"/>
                  </a:ext>
                </a:extLst>
              </a:tr>
              <a:tr h="567929">
                <a:tc>
                  <a:txBody>
                    <a:bodyPr/>
                    <a:lstStyle/>
                    <a:p>
                      <a:pPr algn="ctr">
                        <a:lnSpc>
                          <a:spcPct val="107000"/>
                        </a:lnSpc>
                        <a:spcAft>
                          <a:spcPts val="0"/>
                        </a:spcAft>
                      </a:pPr>
                      <a:r>
                        <a:rPr lang="es-ES" sz="1050">
                          <a:effectLst/>
                        </a:rPr>
                        <a:t>Variable</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nchor="ctr"/>
                </a:tc>
                <a:tc gridSpan="2">
                  <a:txBody>
                    <a:bodyPr/>
                    <a:lstStyle/>
                    <a:p>
                      <a:pPr algn="ctr">
                        <a:lnSpc>
                          <a:spcPct val="107000"/>
                        </a:lnSpc>
                        <a:spcAft>
                          <a:spcPts val="0"/>
                        </a:spcAft>
                      </a:pPr>
                      <a:r>
                        <a:rPr lang="es-ES" sz="1050">
                          <a:effectLst/>
                        </a:rPr>
                        <a:t>Actividad</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nchor="ctr"/>
                </a:tc>
                <a:tc hMerge="1">
                  <a:txBody>
                    <a:bodyPr/>
                    <a:lstStyle/>
                    <a:p>
                      <a:endParaRPr lang="es-ES"/>
                    </a:p>
                  </a:txBody>
                  <a:tcPr/>
                </a:tc>
                <a:tc>
                  <a:txBody>
                    <a:bodyPr/>
                    <a:lstStyle/>
                    <a:p>
                      <a:pPr algn="ctr">
                        <a:lnSpc>
                          <a:spcPct val="107000"/>
                        </a:lnSpc>
                        <a:spcAft>
                          <a:spcPts val="0"/>
                        </a:spcAft>
                      </a:pPr>
                      <a:r>
                        <a:rPr lang="es-ES" sz="1050" dirty="0">
                          <a:effectLst/>
                        </a:rPr>
                        <a:t>Excelente</a:t>
                      </a:r>
                    </a:p>
                    <a:p>
                      <a:pPr algn="ctr">
                        <a:lnSpc>
                          <a:spcPct val="107000"/>
                        </a:lnSpc>
                        <a:spcAft>
                          <a:spcPts val="0"/>
                        </a:spcAft>
                      </a:pPr>
                      <a:r>
                        <a:rPr lang="es-ES" sz="1050" dirty="0">
                          <a:effectLst/>
                        </a:rPr>
                        <a:t>5</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gn="ctr">
                        <a:lnSpc>
                          <a:spcPct val="107000"/>
                        </a:lnSpc>
                        <a:spcAft>
                          <a:spcPts val="0"/>
                        </a:spcAft>
                      </a:pPr>
                      <a:r>
                        <a:rPr lang="es-ES" sz="1050" dirty="0">
                          <a:effectLst/>
                        </a:rPr>
                        <a:t>Satisfactoria</a:t>
                      </a:r>
                    </a:p>
                    <a:p>
                      <a:pPr algn="ctr">
                        <a:lnSpc>
                          <a:spcPct val="107000"/>
                        </a:lnSpc>
                        <a:spcAft>
                          <a:spcPts val="0"/>
                        </a:spcAft>
                      </a:pPr>
                      <a:r>
                        <a:rPr lang="es-ES" sz="1050" dirty="0">
                          <a:effectLst/>
                        </a:rPr>
                        <a:t>4</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gn="ctr">
                        <a:lnSpc>
                          <a:spcPct val="107000"/>
                        </a:lnSpc>
                        <a:spcAft>
                          <a:spcPts val="0"/>
                        </a:spcAft>
                      </a:pPr>
                      <a:r>
                        <a:rPr lang="es-ES" sz="1050">
                          <a:effectLst/>
                        </a:rPr>
                        <a:t>Moderadamente satisfactoria</a:t>
                      </a:r>
                    </a:p>
                    <a:p>
                      <a:pPr algn="ctr">
                        <a:lnSpc>
                          <a:spcPct val="107000"/>
                        </a:lnSpc>
                        <a:spcAft>
                          <a:spcPts val="0"/>
                        </a:spcAft>
                      </a:pPr>
                      <a:r>
                        <a:rPr lang="es-ES" sz="1050">
                          <a:effectLst/>
                        </a:rPr>
                        <a:t>3</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gn="ctr">
                        <a:lnSpc>
                          <a:spcPct val="107000"/>
                        </a:lnSpc>
                        <a:spcAft>
                          <a:spcPts val="0"/>
                        </a:spcAft>
                      </a:pPr>
                      <a:r>
                        <a:rPr lang="es-ES" sz="1050">
                          <a:effectLst/>
                        </a:rPr>
                        <a:t>Deficiente</a:t>
                      </a:r>
                    </a:p>
                    <a:p>
                      <a:pPr algn="ctr">
                        <a:lnSpc>
                          <a:spcPct val="107000"/>
                        </a:lnSpc>
                        <a:spcAft>
                          <a:spcPts val="0"/>
                        </a:spcAft>
                      </a:pPr>
                      <a:r>
                        <a:rPr lang="es-ES" sz="1050">
                          <a:effectLst/>
                        </a:rPr>
                        <a:t>2</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gn="ctr">
                        <a:lnSpc>
                          <a:spcPct val="107000"/>
                        </a:lnSpc>
                        <a:spcAft>
                          <a:spcPts val="0"/>
                        </a:spcAft>
                      </a:pPr>
                      <a:r>
                        <a:rPr lang="es-ES" sz="1050">
                          <a:effectLst/>
                        </a:rPr>
                        <a:t>No aceptable</a:t>
                      </a:r>
                    </a:p>
                    <a:p>
                      <a:pPr algn="ctr">
                        <a:lnSpc>
                          <a:spcPct val="107000"/>
                        </a:lnSpc>
                        <a:spcAft>
                          <a:spcPts val="0"/>
                        </a:spcAft>
                      </a:pPr>
                      <a:r>
                        <a:rPr lang="es-ES" sz="1050">
                          <a:effectLst/>
                        </a:rPr>
                        <a:t>1</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extLst>
                  <a:ext uri="{0D108BD9-81ED-4DB2-BD59-A6C34878D82A}">
                    <a16:rowId xmlns="" xmlns:a16="http://schemas.microsoft.com/office/drawing/2014/main" val="10005"/>
                  </a:ext>
                </a:extLst>
              </a:tr>
              <a:tr h="3066021">
                <a:tc>
                  <a:txBody>
                    <a:bodyPr/>
                    <a:lstStyle/>
                    <a:p>
                      <a:pPr marL="71755" marR="71755" algn="ctr">
                        <a:lnSpc>
                          <a:spcPct val="107000"/>
                        </a:lnSpc>
                        <a:spcAft>
                          <a:spcPts val="0"/>
                        </a:spcAft>
                      </a:pPr>
                      <a:r>
                        <a:rPr lang="es-ES" sz="1050">
                          <a:effectLst/>
                        </a:rPr>
                        <a:t>Dieta saludable</a:t>
                      </a:r>
                    </a:p>
                    <a:p>
                      <a:pPr marL="71755" marR="71755" algn="ctr">
                        <a:lnSpc>
                          <a:spcPct val="107000"/>
                        </a:lnSpc>
                        <a:spcAft>
                          <a:spcPts val="0"/>
                        </a:spcAft>
                      </a:pPr>
                      <a:r>
                        <a:rPr lang="es-ES" sz="1050">
                          <a:effectLst/>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vert="vert270" anchor="ctr"/>
                </a:tc>
                <a:tc gridSpan="2">
                  <a:txBody>
                    <a:bodyPr/>
                    <a:lstStyle/>
                    <a:p>
                      <a:pPr algn="ctr">
                        <a:lnSpc>
                          <a:spcPct val="107000"/>
                        </a:lnSpc>
                        <a:spcAft>
                          <a:spcPts val="0"/>
                        </a:spcAft>
                      </a:pPr>
                      <a:r>
                        <a:rPr lang="es-ES" sz="1050">
                          <a:effectLst/>
                        </a:rPr>
                        <a:t>¿Qué una dieta saludable?</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nchor="ctr"/>
                </a:tc>
                <a:tc hMerge="1">
                  <a:txBody>
                    <a:bodyPr/>
                    <a:lstStyle/>
                    <a:p>
                      <a:endParaRPr lang="es-ES"/>
                    </a:p>
                  </a:txBody>
                  <a:tcPr/>
                </a:tc>
                <a:tc>
                  <a:txBody>
                    <a:bodyPr/>
                    <a:lstStyle/>
                    <a:p>
                      <a:pPr>
                        <a:lnSpc>
                          <a:spcPct val="107000"/>
                        </a:lnSpc>
                        <a:spcAft>
                          <a:spcPts val="0"/>
                        </a:spcAft>
                      </a:pPr>
                      <a:r>
                        <a:rPr lang="es-ES" sz="1050" u="sng" dirty="0">
                          <a:effectLst/>
                        </a:rPr>
                        <a:t>Respuesta completa:</a:t>
                      </a:r>
                      <a:endParaRPr lang="es-ES" sz="1050" dirty="0">
                        <a:effectLst/>
                      </a:endParaRPr>
                    </a:p>
                    <a:p>
                      <a:pPr>
                        <a:lnSpc>
                          <a:spcPct val="107000"/>
                        </a:lnSpc>
                        <a:spcAft>
                          <a:spcPts val="0"/>
                        </a:spcAft>
                      </a:pPr>
                      <a:r>
                        <a:rPr lang="es-ES" sz="1050" dirty="0">
                          <a:effectLst/>
                        </a:rPr>
                        <a:t>Explicaciones claras de los conceptos relacionados con una dieta saludable:</a:t>
                      </a:r>
                    </a:p>
                    <a:p>
                      <a:pPr>
                        <a:lnSpc>
                          <a:spcPct val="107000"/>
                        </a:lnSpc>
                        <a:spcAft>
                          <a:spcPts val="0"/>
                        </a:spcAft>
                      </a:pPr>
                      <a:r>
                        <a:rPr lang="es-ES" sz="1050" dirty="0">
                          <a:effectLst/>
                        </a:rPr>
                        <a:t>-Variada</a:t>
                      </a:r>
                    </a:p>
                    <a:p>
                      <a:pPr>
                        <a:lnSpc>
                          <a:spcPct val="107000"/>
                        </a:lnSpc>
                        <a:spcAft>
                          <a:spcPts val="0"/>
                        </a:spcAft>
                      </a:pPr>
                      <a:r>
                        <a:rPr lang="es-ES" sz="1050" dirty="0">
                          <a:effectLst/>
                        </a:rPr>
                        <a:t>-Equilibrada</a:t>
                      </a:r>
                    </a:p>
                    <a:p>
                      <a:pPr>
                        <a:lnSpc>
                          <a:spcPct val="107000"/>
                        </a:lnSpc>
                        <a:spcAft>
                          <a:spcPts val="0"/>
                        </a:spcAft>
                      </a:pPr>
                      <a:r>
                        <a:rPr lang="es-ES" sz="1050" dirty="0">
                          <a:effectLst/>
                        </a:rPr>
                        <a:t>-La importancia del Agua</a:t>
                      </a:r>
                    </a:p>
                    <a:p>
                      <a:pPr>
                        <a:lnSpc>
                          <a:spcPct val="107000"/>
                        </a:lnSpc>
                        <a:spcAft>
                          <a:spcPts val="0"/>
                        </a:spcAft>
                      </a:pPr>
                      <a:r>
                        <a:rPr lang="es-ES" sz="1050" dirty="0">
                          <a:effectLst/>
                        </a:rPr>
                        <a:t>E incluye el ejercicio Físico (opcional)</a:t>
                      </a:r>
                    </a:p>
                    <a:p>
                      <a:pPr>
                        <a:lnSpc>
                          <a:spcPct val="107000"/>
                        </a:lnSpc>
                        <a:spcAft>
                          <a:spcPts val="0"/>
                        </a:spcAft>
                      </a:pPr>
                      <a:r>
                        <a:rPr lang="es-ES" sz="1050" dirty="0">
                          <a:effectLst/>
                        </a:rPr>
                        <a:t> </a:t>
                      </a:r>
                    </a:p>
                    <a:p>
                      <a:pPr>
                        <a:lnSpc>
                          <a:spcPct val="107000"/>
                        </a:lnSpc>
                        <a:spcAft>
                          <a:spcPts val="0"/>
                        </a:spcAft>
                      </a:pPr>
                      <a:r>
                        <a:rPr lang="es-ES" sz="1050" dirty="0">
                          <a:effectLst/>
                        </a:rPr>
                        <a:t> </a:t>
                      </a:r>
                      <a:r>
                        <a:rPr lang="es-ES" sz="1050" dirty="0" smtClean="0">
                          <a:effectLst/>
                        </a:rPr>
                        <a:t>O </a:t>
                      </a:r>
                      <a:r>
                        <a:rPr lang="es-ES" sz="1050" dirty="0">
                          <a:effectLst/>
                        </a:rPr>
                        <a:t>bien da ejemplos de cada concepto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nSpc>
                          <a:spcPct val="107000"/>
                        </a:lnSpc>
                        <a:spcAft>
                          <a:spcPts val="0"/>
                        </a:spcAft>
                      </a:pPr>
                      <a:r>
                        <a:rPr lang="es-ES" sz="1050" u="sng" dirty="0">
                          <a:effectLst/>
                        </a:rPr>
                        <a:t>Respuesta bastante completa</a:t>
                      </a:r>
                      <a:endParaRPr lang="es-ES" sz="1050" dirty="0">
                        <a:effectLst/>
                      </a:endParaRPr>
                    </a:p>
                    <a:p>
                      <a:pPr>
                        <a:lnSpc>
                          <a:spcPct val="107000"/>
                        </a:lnSpc>
                        <a:spcAft>
                          <a:spcPts val="0"/>
                        </a:spcAft>
                      </a:pPr>
                      <a:r>
                        <a:rPr lang="es-ES" sz="1050" dirty="0">
                          <a:effectLst/>
                        </a:rPr>
                        <a:t>Presenta comprensión del concepto explicado en clase:</a:t>
                      </a:r>
                    </a:p>
                    <a:p>
                      <a:pPr>
                        <a:lnSpc>
                          <a:spcPct val="107000"/>
                        </a:lnSpc>
                        <a:spcAft>
                          <a:spcPts val="0"/>
                        </a:spcAft>
                      </a:pPr>
                      <a:r>
                        <a:rPr lang="es-ES" sz="1050" dirty="0">
                          <a:effectLst/>
                        </a:rPr>
                        <a:t>Haciendo alusión a la mayoría de conceptos (2 </a:t>
                      </a:r>
                      <a:r>
                        <a:rPr lang="es-ES" sz="1050" dirty="0" err="1">
                          <a:effectLst/>
                        </a:rPr>
                        <a:t>ó</a:t>
                      </a:r>
                      <a:r>
                        <a:rPr lang="es-ES" sz="1050" dirty="0">
                          <a:effectLst/>
                        </a:rPr>
                        <a:t> 3):</a:t>
                      </a:r>
                    </a:p>
                    <a:p>
                      <a:pPr>
                        <a:lnSpc>
                          <a:spcPct val="107000"/>
                        </a:lnSpc>
                        <a:spcAft>
                          <a:spcPts val="0"/>
                        </a:spcAft>
                      </a:pPr>
                      <a:r>
                        <a:rPr lang="es-ES" sz="1050" dirty="0">
                          <a:effectLst/>
                        </a:rPr>
                        <a:t>-Variada</a:t>
                      </a:r>
                    </a:p>
                    <a:p>
                      <a:pPr>
                        <a:lnSpc>
                          <a:spcPct val="107000"/>
                        </a:lnSpc>
                        <a:spcAft>
                          <a:spcPts val="0"/>
                        </a:spcAft>
                      </a:pPr>
                      <a:r>
                        <a:rPr lang="es-ES" sz="1050" dirty="0">
                          <a:effectLst/>
                        </a:rPr>
                        <a:t>-Equilibrada</a:t>
                      </a:r>
                    </a:p>
                    <a:p>
                      <a:pPr>
                        <a:lnSpc>
                          <a:spcPct val="107000"/>
                        </a:lnSpc>
                        <a:spcAft>
                          <a:spcPts val="0"/>
                        </a:spcAft>
                      </a:pPr>
                      <a:r>
                        <a:rPr lang="es-ES" sz="1050" dirty="0">
                          <a:effectLst/>
                        </a:rPr>
                        <a:t>-La importancia del Agua</a:t>
                      </a:r>
                    </a:p>
                    <a:p>
                      <a:pPr>
                        <a:lnSpc>
                          <a:spcPct val="107000"/>
                        </a:lnSpc>
                        <a:spcAft>
                          <a:spcPts val="0"/>
                        </a:spcAft>
                      </a:pPr>
                      <a:r>
                        <a:rPr lang="es-ES" sz="1050" dirty="0">
                          <a:effectLst/>
                        </a:rPr>
                        <a:t>E incluye el ejercicio físico (opcional)</a:t>
                      </a:r>
                    </a:p>
                    <a:p>
                      <a:pPr>
                        <a:lnSpc>
                          <a:spcPct val="107000"/>
                        </a:lnSpc>
                        <a:spcAft>
                          <a:spcPts val="0"/>
                        </a:spcAft>
                      </a:pPr>
                      <a:r>
                        <a:rPr lang="es-ES" sz="1050" dirty="0">
                          <a:effectLst/>
                        </a:rPr>
                        <a:t>O bien da ejemplos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nSpc>
                          <a:spcPct val="107000"/>
                        </a:lnSpc>
                        <a:spcAft>
                          <a:spcPts val="0"/>
                        </a:spcAft>
                      </a:pPr>
                      <a:r>
                        <a:rPr lang="es-ES" sz="1050" u="sng" dirty="0">
                          <a:effectLst/>
                        </a:rPr>
                        <a:t>Comprensión incompleta del concepto</a:t>
                      </a:r>
                      <a:endParaRPr lang="es-ES" sz="1050" dirty="0">
                        <a:effectLst/>
                      </a:endParaRPr>
                    </a:p>
                    <a:p>
                      <a:pPr>
                        <a:lnSpc>
                          <a:spcPct val="107000"/>
                        </a:lnSpc>
                        <a:spcAft>
                          <a:spcPts val="0"/>
                        </a:spcAft>
                      </a:pPr>
                      <a:r>
                        <a:rPr lang="es-ES" sz="1050" dirty="0">
                          <a:effectLst/>
                        </a:rPr>
                        <a:t>Identifica algún elemento importante</a:t>
                      </a:r>
                    </a:p>
                    <a:p>
                      <a:pPr>
                        <a:lnSpc>
                          <a:spcPct val="107000"/>
                        </a:lnSpc>
                        <a:spcAft>
                          <a:spcPts val="0"/>
                        </a:spcAft>
                      </a:pPr>
                      <a:r>
                        <a:rPr lang="es-ES" sz="1050" dirty="0">
                          <a:effectLst/>
                        </a:rPr>
                        <a:t>-Variada</a:t>
                      </a:r>
                    </a:p>
                    <a:p>
                      <a:pPr>
                        <a:lnSpc>
                          <a:spcPct val="107000"/>
                        </a:lnSpc>
                        <a:spcAft>
                          <a:spcPts val="0"/>
                        </a:spcAft>
                      </a:pPr>
                      <a:r>
                        <a:rPr lang="es-ES" sz="1050" dirty="0">
                          <a:effectLst/>
                        </a:rPr>
                        <a:t>-Equilibrada</a:t>
                      </a:r>
                    </a:p>
                    <a:p>
                      <a:pPr>
                        <a:lnSpc>
                          <a:spcPct val="107000"/>
                        </a:lnSpc>
                        <a:spcAft>
                          <a:spcPts val="0"/>
                        </a:spcAft>
                      </a:pPr>
                      <a:r>
                        <a:rPr lang="es-ES" sz="1050" dirty="0">
                          <a:effectLst/>
                        </a:rPr>
                        <a:t>-Importancia del Agua</a:t>
                      </a:r>
                    </a:p>
                    <a:p>
                      <a:pPr>
                        <a:lnSpc>
                          <a:spcPct val="107000"/>
                        </a:lnSpc>
                        <a:spcAft>
                          <a:spcPts val="0"/>
                        </a:spcAft>
                      </a:pPr>
                      <a:r>
                        <a:rPr lang="es-ES" sz="1050" dirty="0">
                          <a:effectLst/>
                        </a:rPr>
                        <a:t>-Ejercicio físico </a:t>
                      </a:r>
                    </a:p>
                    <a:p>
                      <a:pPr>
                        <a:lnSpc>
                          <a:spcPct val="107000"/>
                        </a:lnSpc>
                        <a:spcAft>
                          <a:spcPts val="0"/>
                        </a:spcAft>
                      </a:pPr>
                      <a:r>
                        <a:rPr lang="es-ES" sz="1050" dirty="0">
                          <a:effectLst/>
                        </a:rPr>
                        <a:t> </a:t>
                      </a:r>
                    </a:p>
                    <a:p>
                      <a:pPr>
                        <a:lnSpc>
                          <a:spcPct val="107000"/>
                        </a:lnSpc>
                        <a:spcAft>
                          <a:spcPts val="0"/>
                        </a:spcAft>
                      </a:pPr>
                      <a:r>
                        <a:rPr lang="es-ES" sz="1050" dirty="0">
                          <a:effectLst/>
                        </a:rPr>
                        <a:t>Provee información incompleta</a:t>
                      </a:r>
                    </a:p>
                    <a:p>
                      <a:pPr>
                        <a:lnSpc>
                          <a:spcPct val="107000"/>
                        </a:lnSpc>
                        <a:spcAft>
                          <a:spcPts val="0"/>
                        </a:spcAft>
                      </a:pPr>
                      <a:r>
                        <a:rPr lang="es-ES" sz="1050" dirty="0">
                          <a:effectLst/>
                        </a:rPr>
                        <a:t> </a:t>
                      </a:r>
                    </a:p>
                    <a:p>
                      <a:pPr>
                        <a:lnSpc>
                          <a:spcPct val="107000"/>
                        </a:lnSpc>
                        <a:spcAft>
                          <a:spcPts val="0"/>
                        </a:spcAft>
                      </a:pPr>
                      <a:r>
                        <a:rPr lang="es-ES" sz="1050" dirty="0">
                          <a:effectLst/>
                        </a:rPr>
                        <a:t> </a:t>
                      </a:r>
                    </a:p>
                    <a:p>
                      <a:pPr>
                        <a:lnSpc>
                          <a:spcPct val="107000"/>
                        </a:lnSpc>
                        <a:spcAft>
                          <a:spcPts val="0"/>
                        </a:spcAft>
                      </a:pPr>
                      <a:r>
                        <a:rPr lang="es-ES" sz="1050" dirty="0">
                          <a:effectLst/>
                        </a:rPr>
                        <a:t>Da ejemplos pero confusos.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nSpc>
                          <a:spcPct val="107000"/>
                        </a:lnSpc>
                        <a:spcAft>
                          <a:spcPts val="0"/>
                        </a:spcAft>
                      </a:pPr>
                      <a:r>
                        <a:rPr lang="es-ES" sz="1050" u="sng" dirty="0">
                          <a:effectLst/>
                        </a:rPr>
                        <a:t>No provee contestación completa </a:t>
                      </a:r>
                      <a:endParaRPr lang="es-ES" sz="1050" dirty="0">
                        <a:effectLst/>
                      </a:endParaRPr>
                    </a:p>
                    <a:p>
                      <a:pPr>
                        <a:lnSpc>
                          <a:spcPct val="107000"/>
                        </a:lnSpc>
                        <a:spcAft>
                          <a:spcPts val="0"/>
                        </a:spcAft>
                      </a:pPr>
                      <a:r>
                        <a:rPr lang="es-ES" sz="1050" dirty="0">
                          <a:effectLst/>
                        </a:rPr>
                        <a:t>Omite los elementos importantes:</a:t>
                      </a:r>
                    </a:p>
                    <a:p>
                      <a:pPr>
                        <a:lnSpc>
                          <a:spcPct val="107000"/>
                        </a:lnSpc>
                        <a:spcAft>
                          <a:spcPts val="0"/>
                        </a:spcAft>
                      </a:pPr>
                      <a:r>
                        <a:rPr lang="es-ES" sz="1050" dirty="0">
                          <a:effectLst/>
                        </a:rPr>
                        <a:t>-Variada</a:t>
                      </a:r>
                    </a:p>
                    <a:p>
                      <a:pPr>
                        <a:lnSpc>
                          <a:spcPct val="107000"/>
                        </a:lnSpc>
                        <a:spcAft>
                          <a:spcPts val="0"/>
                        </a:spcAft>
                      </a:pPr>
                      <a:r>
                        <a:rPr lang="es-ES" sz="1050" dirty="0">
                          <a:effectLst/>
                        </a:rPr>
                        <a:t>-Equilibrada</a:t>
                      </a:r>
                    </a:p>
                    <a:p>
                      <a:pPr>
                        <a:lnSpc>
                          <a:spcPct val="107000"/>
                        </a:lnSpc>
                        <a:spcAft>
                          <a:spcPts val="0"/>
                        </a:spcAft>
                      </a:pPr>
                      <a:r>
                        <a:rPr lang="es-ES" sz="1050" dirty="0">
                          <a:effectLst/>
                        </a:rPr>
                        <a:t>-Importancia del Agua</a:t>
                      </a:r>
                    </a:p>
                    <a:p>
                      <a:pPr>
                        <a:lnSpc>
                          <a:spcPct val="107000"/>
                        </a:lnSpc>
                        <a:spcAft>
                          <a:spcPts val="0"/>
                        </a:spcAft>
                      </a:pPr>
                      <a:r>
                        <a:rPr lang="es-ES" sz="1050" dirty="0">
                          <a:effectLst/>
                        </a:rPr>
                        <a:t>-Ejercicio físico </a:t>
                      </a:r>
                    </a:p>
                    <a:p>
                      <a:pPr>
                        <a:lnSpc>
                          <a:spcPct val="107000"/>
                        </a:lnSpc>
                        <a:spcAft>
                          <a:spcPts val="0"/>
                        </a:spcAft>
                      </a:pPr>
                      <a:r>
                        <a:rPr lang="es-ES" sz="1050" dirty="0">
                          <a:effectLst/>
                        </a:rPr>
                        <a:t> </a:t>
                      </a:r>
                    </a:p>
                    <a:p>
                      <a:pPr>
                        <a:lnSpc>
                          <a:spcPct val="107000"/>
                        </a:lnSpc>
                        <a:spcAft>
                          <a:spcPts val="0"/>
                        </a:spcAft>
                      </a:pPr>
                      <a:r>
                        <a:rPr lang="es-ES" sz="1050" dirty="0">
                          <a:effectLst/>
                        </a:rPr>
                        <a:t> </a:t>
                      </a:r>
                    </a:p>
                    <a:p>
                      <a:pPr>
                        <a:lnSpc>
                          <a:spcPct val="107000"/>
                        </a:lnSpc>
                        <a:spcAft>
                          <a:spcPts val="0"/>
                        </a:spcAft>
                      </a:pPr>
                      <a:r>
                        <a:rPr lang="es-ES" sz="1050" dirty="0">
                          <a:effectLst/>
                        </a:rPr>
                        <a:t>Hace mal uso de los términos explicados en clase y no sabe dar ejemplos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tc>
                  <a:txBody>
                    <a:bodyPr/>
                    <a:lstStyle/>
                    <a:p>
                      <a:pPr>
                        <a:lnSpc>
                          <a:spcPct val="107000"/>
                        </a:lnSpc>
                        <a:spcAft>
                          <a:spcPts val="0"/>
                        </a:spcAft>
                      </a:pPr>
                      <a:r>
                        <a:rPr lang="es-ES" sz="1050" u="sng" dirty="0">
                          <a:effectLst/>
                        </a:rPr>
                        <a:t>Omite las partes fundamentales del concepto.</a:t>
                      </a:r>
                      <a:endParaRPr lang="es-ES" sz="1050" dirty="0">
                        <a:effectLst/>
                      </a:endParaRPr>
                    </a:p>
                    <a:p>
                      <a:pPr>
                        <a:lnSpc>
                          <a:spcPct val="107000"/>
                        </a:lnSpc>
                        <a:spcAft>
                          <a:spcPts val="0"/>
                        </a:spcAft>
                      </a:pPr>
                      <a:r>
                        <a:rPr lang="es-ES" sz="1050" dirty="0">
                          <a:effectLst/>
                        </a:rPr>
                        <a:t>Presenta concepciones erróneas: confunde cada uno de los términos. </a:t>
                      </a:r>
                    </a:p>
                    <a:p>
                      <a:pPr>
                        <a:lnSpc>
                          <a:spcPct val="107000"/>
                        </a:lnSpc>
                        <a:spcAft>
                          <a:spcPts val="0"/>
                        </a:spcAft>
                      </a:pPr>
                      <a:r>
                        <a:rPr lang="es-ES" sz="1050" dirty="0">
                          <a:effectLst/>
                        </a:rPr>
                        <a:t> </a:t>
                      </a:r>
                    </a:p>
                    <a:p>
                      <a:pPr>
                        <a:lnSpc>
                          <a:spcPct val="107000"/>
                        </a:lnSpc>
                        <a:spcAft>
                          <a:spcPts val="0"/>
                        </a:spcAft>
                      </a:pPr>
                      <a:r>
                        <a:rPr lang="es-ES" sz="1050" dirty="0">
                          <a:effectLst/>
                        </a:rPr>
                        <a:t>No entiende la importancia del concepto saludable.</a:t>
                      </a:r>
                    </a:p>
                    <a:p>
                      <a:pPr>
                        <a:lnSpc>
                          <a:spcPct val="107000"/>
                        </a:lnSpc>
                        <a:spcAft>
                          <a:spcPts val="0"/>
                        </a:spcAft>
                      </a:pPr>
                      <a:r>
                        <a:rPr lang="es-ES" sz="1050" dirty="0">
                          <a:effectLst/>
                        </a:rPr>
                        <a:t> </a:t>
                      </a:r>
                    </a:p>
                    <a:p>
                      <a:pPr>
                        <a:lnSpc>
                          <a:spcPct val="107000"/>
                        </a:lnSpc>
                        <a:spcAft>
                          <a:spcPts val="0"/>
                        </a:spcAft>
                      </a:pPr>
                      <a:r>
                        <a:rPr lang="es-ES" sz="1050" dirty="0">
                          <a:effectLst/>
                        </a:rPr>
                        <a:t>Vago intento de contestar.</a:t>
                      </a:r>
                    </a:p>
                    <a:p>
                      <a:pPr>
                        <a:lnSpc>
                          <a:spcPct val="107000"/>
                        </a:lnSpc>
                        <a:spcAft>
                          <a:spcPts val="0"/>
                        </a:spcAft>
                      </a:pPr>
                      <a:r>
                        <a:rPr lang="es-ES" sz="1050" dirty="0">
                          <a:effectLst/>
                        </a:rPr>
                        <a:t>O no responde.</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048" marR="8048" marT="0" marB="0"/>
                </a:tc>
                <a:extLst>
                  <a:ext uri="{0D108BD9-81ED-4DB2-BD59-A6C34878D82A}">
                    <a16:rowId xmlns="" xmlns:a16="http://schemas.microsoft.com/office/drawing/2014/main" val="10006"/>
                  </a:ext>
                </a:extLst>
              </a:tr>
            </a:tbl>
          </a:graphicData>
        </a:graphic>
      </p:graphicFrame>
      <p:pic>
        <p:nvPicPr>
          <p:cNvPr id="22" name="Imagen 21"/>
          <p:cNvPicPr>
            <a:picLocks noChangeAspect="1"/>
          </p:cNvPicPr>
          <p:nvPr/>
        </p:nvPicPr>
        <p:blipFill rotWithShape="1">
          <a:blip r:embed="rId4">
            <a:extLst>
              <a:ext uri="{28A0092B-C50C-407E-A947-70E740481C1C}">
                <a14:useLocalDpi xmlns:a14="http://schemas.microsoft.com/office/drawing/2010/main" val="0"/>
              </a:ext>
            </a:extLst>
          </a:blip>
          <a:srcRect l="51945" t="73736" r="28669" b="7793"/>
          <a:stretch/>
        </p:blipFill>
        <p:spPr>
          <a:xfrm rot="20434860">
            <a:off x="2561474" y="740584"/>
            <a:ext cx="1097062" cy="1047940"/>
          </a:xfrm>
          <a:prstGeom prst="ellipse">
            <a:avLst/>
          </a:prstGeom>
          <a:scene3d>
            <a:camera prst="orthographicFront"/>
            <a:lightRig rig="threePt" dir="t"/>
          </a:scene3d>
          <a:sp3d>
            <a:bevelT w="152400" h="50800" prst="softRound"/>
          </a:sp3d>
        </p:spPr>
      </p:pic>
      <p:sp>
        <p:nvSpPr>
          <p:cNvPr id="7" name="Rectángulo redondeado 6"/>
          <p:cNvSpPr/>
          <p:nvPr/>
        </p:nvSpPr>
        <p:spPr>
          <a:xfrm>
            <a:off x="338113" y="2527225"/>
            <a:ext cx="8182700" cy="1427747"/>
          </a:xfrm>
          <a:prstGeom prst="roundRect">
            <a:avLst>
              <a:gd name="adj" fmla="val 44757"/>
            </a:avLst>
          </a:prstGeom>
          <a:noFill/>
          <a:ln w="57150">
            <a:solidFill>
              <a:srgbClr val="99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p:cNvPicPr>
            <a:picLocks noChangeAspect="1"/>
          </p:cNvPicPr>
          <p:nvPr/>
        </p:nvPicPr>
        <p:blipFill>
          <a:blip r:embed="rId5"/>
          <a:stretch>
            <a:fillRect/>
          </a:stretch>
        </p:blipFill>
        <p:spPr>
          <a:xfrm>
            <a:off x="7445113" y="-45678"/>
            <a:ext cx="1822862" cy="7748688"/>
          </a:xfrm>
          <a:prstGeom prst="rect">
            <a:avLst/>
          </a:prstGeom>
        </p:spPr>
      </p:pic>
      <p:pic>
        <p:nvPicPr>
          <p:cNvPr id="3" name="Imagen 2"/>
          <p:cNvPicPr>
            <a:picLocks noChangeAspect="1"/>
          </p:cNvPicPr>
          <p:nvPr/>
        </p:nvPicPr>
        <p:blipFill>
          <a:blip r:embed="rId6"/>
          <a:stretch>
            <a:fillRect/>
          </a:stretch>
        </p:blipFill>
        <p:spPr>
          <a:xfrm>
            <a:off x="67414" y="-333603"/>
            <a:ext cx="7468247" cy="1359526"/>
          </a:xfrm>
          <a:prstGeom prst="rect">
            <a:avLst/>
          </a:prstGeom>
        </p:spPr>
      </p:pic>
    </p:spTree>
    <p:extLst>
      <p:ext uri="{BB962C8B-B14F-4D97-AF65-F5344CB8AC3E}">
        <p14:creationId xmlns:p14="http://schemas.microsoft.com/office/powerpoint/2010/main" val="1238492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63" name="Imagen 62"/>
          <p:cNvPicPr>
            <a:picLocks noChangeAspect="1"/>
          </p:cNvPicPr>
          <p:nvPr/>
        </p:nvPicPr>
        <p:blipFill>
          <a:blip r:embed="rId4"/>
          <a:stretch>
            <a:fillRect/>
          </a:stretch>
        </p:blipFill>
        <p:spPr>
          <a:xfrm>
            <a:off x="7445113" y="-45678"/>
            <a:ext cx="1822862" cy="7748688"/>
          </a:xfrm>
          <a:prstGeom prst="rect">
            <a:avLst/>
          </a:prstGeom>
        </p:spPr>
      </p:pic>
      <p:pic>
        <p:nvPicPr>
          <p:cNvPr id="62" name="Imagen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731" y="1330672"/>
            <a:ext cx="3709328" cy="3709328"/>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1571" y="625315"/>
            <a:ext cx="1959676" cy="709538"/>
          </a:xfrm>
          <a:prstGeom prst="rect">
            <a:avLst/>
          </a:prstGeom>
        </p:spPr>
      </p:pic>
      <p:sp>
        <p:nvSpPr>
          <p:cNvPr id="16" name="Flecha doblada 15"/>
          <p:cNvSpPr/>
          <p:nvPr/>
        </p:nvSpPr>
        <p:spPr>
          <a:xfrm rot="5400000">
            <a:off x="6161297" y="939086"/>
            <a:ext cx="1220179" cy="1115958"/>
          </a:xfrm>
          <a:prstGeom prst="bentArrow">
            <a:avLst>
              <a:gd name="adj1" fmla="val 22125"/>
              <a:gd name="adj2" fmla="val 25000"/>
              <a:gd name="adj3" fmla="val 25000"/>
              <a:gd name="adj4" fmla="val 43750"/>
            </a:avLst>
          </a:prstGeom>
          <a:solidFill>
            <a:srgbClr val="EED9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5" name="Imagen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677863" y="2150817"/>
            <a:ext cx="2634440" cy="1651440"/>
          </a:xfrm>
          <a:prstGeom prst="rect">
            <a:avLst/>
          </a:prstGeom>
          <a:ln>
            <a:noFill/>
          </a:ln>
          <a:effectLst>
            <a:softEdge rad="12700"/>
          </a:effectLst>
        </p:spPr>
      </p:pic>
      <p:sp>
        <p:nvSpPr>
          <p:cNvPr id="19" name="Rectángulo redondeado 18"/>
          <p:cNvSpPr/>
          <p:nvPr/>
        </p:nvSpPr>
        <p:spPr>
          <a:xfrm>
            <a:off x="5826363" y="4916830"/>
            <a:ext cx="2373736" cy="828102"/>
          </a:xfrm>
          <a:prstGeom prst="roundRect">
            <a:avLst/>
          </a:prstGeom>
          <a:solidFill>
            <a:schemeClr val="accent2">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outerShdw blurRad="38100" dist="38100" dir="2700000" algn="tl">
                    <a:srgbClr val="000000">
                      <a:alpha val="43137"/>
                    </a:srgbClr>
                  </a:outerShdw>
                </a:effectLst>
                <a:latin typeface="Arial Narrow" panose="020B0606020202030204" pitchFamily="34" charset="0"/>
              </a:rPr>
              <a:t>ANÁLISIS </a:t>
            </a:r>
          </a:p>
          <a:p>
            <a:pPr algn="ctr"/>
            <a:r>
              <a:rPr lang="es-ES" dirty="0" smtClean="0">
                <a:effectLst>
                  <a:outerShdw blurRad="38100" dist="38100" dir="2700000" algn="tl">
                    <a:srgbClr val="000000">
                      <a:alpha val="43137"/>
                    </a:srgbClr>
                  </a:outerShdw>
                </a:effectLst>
                <a:latin typeface="Arial Narrow" panose="020B0606020202030204" pitchFamily="34" charset="0"/>
              </a:rPr>
              <a:t>DESCRIPTIVO</a:t>
            </a:r>
            <a:endParaRPr lang="es-ES" dirty="0">
              <a:effectLst>
                <a:outerShdw blurRad="38100" dist="38100" dir="2700000" algn="tl">
                  <a:srgbClr val="000000">
                    <a:alpha val="43137"/>
                  </a:srgbClr>
                </a:outerShdw>
              </a:effectLst>
              <a:latin typeface="Arial Narrow" panose="020B0606020202030204" pitchFamily="34" charset="0"/>
            </a:endParaRPr>
          </a:p>
        </p:txBody>
      </p:sp>
      <p:sp>
        <p:nvSpPr>
          <p:cNvPr id="21" name="Rectángulo redondeado 20"/>
          <p:cNvSpPr/>
          <p:nvPr/>
        </p:nvSpPr>
        <p:spPr>
          <a:xfrm>
            <a:off x="2168255" y="3769283"/>
            <a:ext cx="3138270" cy="857785"/>
          </a:xfrm>
          <a:prstGeom prst="roundRect">
            <a:avLst/>
          </a:prstGeom>
          <a:solidFill>
            <a:schemeClr val="accent1">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outerShdw blurRad="38100" dist="38100" dir="2700000" algn="tl">
                    <a:srgbClr val="000000">
                      <a:alpha val="43137"/>
                    </a:srgbClr>
                  </a:outerShdw>
                </a:effectLst>
                <a:latin typeface="Arial Narrow" panose="020B0606020202030204" pitchFamily="34" charset="0"/>
              </a:rPr>
              <a:t>CONTRASTE DE HIPÓTESIS</a:t>
            </a:r>
          </a:p>
          <a:p>
            <a:pPr algn="ctr"/>
            <a:r>
              <a:rPr lang="es-ES" dirty="0" smtClean="0">
                <a:effectLst>
                  <a:outerShdw blurRad="38100" dist="38100" dir="2700000" algn="tl">
                    <a:srgbClr val="000000">
                      <a:alpha val="43137"/>
                    </a:srgbClr>
                  </a:outerShdw>
                </a:effectLst>
                <a:latin typeface="Arial Narrow" panose="020B0606020202030204" pitchFamily="34" charset="0"/>
              </a:rPr>
              <a:t>ANÁLISIS INFERENCIAL</a:t>
            </a:r>
            <a:endParaRPr lang="es-ES" dirty="0">
              <a:effectLst>
                <a:outerShdw blurRad="38100" dist="38100" dir="2700000" algn="tl">
                  <a:srgbClr val="000000">
                    <a:alpha val="43137"/>
                  </a:srgbClr>
                </a:outerShdw>
              </a:effectLst>
              <a:latin typeface="Arial Narrow" panose="020B0606020202030204" pitchFamily="34" charset="0"/>
            </a:endParaRPr>
          </a:p>
        </p:txBody>
      </p:sp>
      <p:cxnSp>
        <p:nvCxnSpPr>
          <p:cNvPr id="24" name="Conector angular 23"/>
          <p:cNvCxnSpPr>
            <a:stCxn id="15" idx="1"/>
            <a:endCxn id="21" idx="0"/>
          </p:cNvCxnSpPr>
          <p:nvPr/>
        </p:nvCxnSpPr>
        <p:spPr>
          <a:xfrm rot="10800000" flipV="1">
            <a:off x="3737391" y="2976537"/>
            <a:ext cx="1940473" cy="792746"/>
          </a:xfrm>
          <a:prstGeom prst="bentConnector2">
            <a:avLst/>
          </a:prstGeom>
          <a:ln w="38100">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a:stCxn id="15" idx="2"/>
            <a:endCxn id="19" idx="0"/>
          </p:cNvCxnSpPr>
          <p:nvPr/>
        </p:nvCxnSpPr>
        <p:spPr>
          <a:xfrm>
            <a:off x="6995083" y="3802257"/>
            <a:ext cx="18148" cy="1114573"/>
          </a:xfrm>
          <a:prstGeom prst="straightConnector1">
            <a:avLst/>
          </a:prstGeom>
          <a:ln w="38100">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4" name="Grupo 53"/>
          <p:cNvGrpSpPr/>
          <p:nvPr/>
        </p:nvGrpSpPr>
        <p:grpSpPr>
          <a:xfrm>
            <a:off x="69711" y="551792"/>
            <a:ext cx="3772968" cy="2884613"/>
            <a:chOff x="466527" y="4284335"/>
            <a:chExt cx="3525418" cy="2654946"/>
          </a:xfrm>
        </p:grpSpPr>
        <p:pic>
          <p:nvPicPr>
            <p:cNvPr id="52" name="Imagen 51"/>
            <p:cNvPicPr>
              <a:picLocks noChangeAspect="1"/>
            </p:cNvPicPr>
            <p:nvPr/>
          </p:nvPicPr>
          <p:blipFill>
            <a:blip r:embed="rId8"/>
            <a:stretch>
              <a:fillRect/>
            </a:stretch>
          </p:blipFill>
          <p:spPr>
            <a:xfrm>
              <a:off x="466527" y="4284335"/>
              <a:ext cx="3525418" cy="2654946"/>
            </a:xfrm>
            <a:prstGeom prst="rect">
              <a:avLst/>
            </a:prstGeom>
          </p:spPr>
        </p:pic>
        <p:sp>
          <p:nvSpPr>
            <p:cNvPr id="53" name="Rectángulo 52"/>
            <p:cNvSpPr/>
            <p:nvPr/>
          </p:nvSpPr>
          <p:spPr>
            <a:xfrm rot="21199634">
              <a:off x="803807" y="5017522"/>
              <a:ext cx="2850858" cy="1477328"/>
            </a:xfrm>
            <a:prstGeom prst="rect">
              <a:avLst/>
            </a:prstGeom>
          </p:spPr>
          <p:txBody>
            <a:bodyPr wrap="square">
              <a:spAutoFit/>
            </a:bodyPr>
            <a:lstStyle/>
            <a:p>
              <a:pPr marL="285750" indent="-285750">
                <a:buFont typeface="Wingdings" panose="05000000000000000000" pitchFamily="2" charset="2"/>
                <a:buChar char="ü"/>
              </a:pPr>
              <a:r>
                <a:rPr lang="es-ES" b="1" dirty="0">
                  <a:ln/>
                  <a:latin typeface="Courier New" panose="02070309020205020404" pitchFamily="49" charset="0"/>
                  <a:cs typeface="Courier New" panose="02070309020205020404" pitchFamily="49" charset="0"/>
                </a:rPr>
                <a:t>Recogida</a:t>
              </a:r>
            </a:p>
            <a:p>
              <a:pPr marL="285750" indent="-285750">
                <a:buFont typeface="Wingdings" panose="05000000000000000000" pitchFamily="2" charset="2"/>
                <a:buChar char="ü"/>
              </a:pPr>
              <a:r>
                <a:rPr lang="es-ES" b="1" dirty="0">
                  <a:ln/>
                  <a:latin typeface="Courier New" panose="02070309020205020404" pitchFamily="49" charset="0"/>
                  <a:cs typeface="Courier New" panose="02070309020205020404" pitchFamily="49" charset="0"/>
                </a:rPr>
                <a:t>Evaluación</a:t>
              </a:r>
            </a:p>
            <a:p>
              <a:pPr marL="285750" indent="-285750">
                <a:buFont typeface="Wingdings" panose="05000000000000000000" pitchFamily="2" charset="2"/>
                <a:buChar char="ü"/>
              </a:pPr>
              <a:r>
                <a:rPr lang="es-ES" b="1" dirty="0">
                  <a:ln/>
                  <a:latin typeface="Courier New" panose="02070309020205020404" pitchFamily="49" charset="0"/>
                  <a:cs typeface="Courier New" panose="02070309020205020404" pitchFamily="49" charset="0"/>
                </a:rPr>
                <a:t>Puntuación</a:t>
              </a:r>
            </a:p>
            <a:p>
              <a:pPr marL="285750" indent="-285750">
                <a:buFont typeface="Wingdings" panose="05000000000000000000" pitchFamily="2" charset="2"/>
                <a:buChar char="ü"/>
              </a:pPr>
              <a:r>
                <a:rPr lang="es-ES" b="1" dirty="0">
                  <a:ln/>
                  <a:latin typeface="Courier New" panose="02070309020205020404" pitchFamily="49" charset="0"/>
                  <a:cs typeface="Courier New" panose="02070309020205020404" pitchFamily="49" charset="0"/>
                </a:rPr>
                <a:t>Elaboración de una base de datos</a:t>
              </a:r>
            </a:p>
          </p:txBody>
        </p:sp>
      </p:grpSp>
      <p:sp>
        <p:nvSpPr>
          <p:cNvPr id="4" name="Flecha doblada 3"/>
          <p:cNvSpPr/>
          <p:nvPr/>
        </p:nvSpPr>
        <p:spPr>
          <a:xfrm rot="16200000" flipV="1">
            <a:off x="3371610" y="1407742"/>
            <a:ext cx="1220179" cy="1115958"/>
          </a:xfrm>
          <a:prstGeom prst="bentArrow">
            <a:avLst>
              <a:gd name="adj1" fmla="val 22125"/>
              <a:gd name="adj2" fmla="val 25000"/>
              <a:gd name="adj3" fmla="val 25000"/>
              <a:gd name="adj4" fmla="val 43750"/>
            </a:avLst>
          </a:prstGeom>
          <a:solidFill>
            <a:srgbClr val="EED9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9" name="Marco 58"/>
          <p:cNvSpPr/>
          <p:nvPr/>
        </p:nvSpPr>
        <p:spPr>
          <a:xfrm>
            <a:off x="2075243" y="6057690"/>
            <a:ext cx="4993514" cy="490776"/>
          </a:xfrm>
          <a:prstGeom prst="frame">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ES" dirty="0">
                <a:ln w="0"/>
                <a:solidFill>
                  <a:schemeClr val="tx1"/>
                </a:solidFill>
                <a:effectLst>
                  <a:outerShdw blurRad="38100" dist="19050" dir="2700000" algn="tl" rotWithShape="0">
                    <a:schemeClr val="dk1">
                      <a:alpha val="40000"/>
                    </a:schemeClr>
                  </a:outerShdw>
                </a:effectLst>
              </a:rPr>
              <a:t>La hipótesis nula fue rechazada </a:t>
            </a:r>
            <a:r>
              <a:rPr lang="es-ES" dirty="0" smtClean="0">
                <a:ln w="0"/>
                <a:solidFill>
                  <a:schemeClr val="tx1"/>
                </a:solidFill>
                <a:effectLst>
                  <a:outerShdw blurRad="38100" dist="19050" dir="2700000" algn="tl" rotWithShape="0">
                    <a:schemeClr val="dk1">
                      <a:alpha val="40000"/>
                    </a:schemeClr>
                  </a:outerShdw>
                </a:effectLst>
              </a:rPr>
              <a:t>cuando </a:t>
            </a:r>
            <a:r>
              <a:rPr lang="es-ES" i="1" dirty="0" smtClean="0">
                <a:ln w="0"/>
                <a:solidFill>
                  <a:schemeClr val="tx1"/>
                </a:solidFill>
                <a:effectLst>
                  <a:outerShdw blurRad="38100" dist="19050" dir="2700000" algn="tl" rotWithShape="0">
                    <a:schemeClr val="dk1">
                      <a:alpha val="40000"/>
                    </a:schemeClr>
                  </a:outerShdw>
                </a:effectLst>
              </a:rPr>
              <a:t>p&lt;</a:t>
            </a:r>
            <a:r>
              <a:rPr lang="es-ES" dirty="0" smtClean="0">
                <a:ln w="0"/>
                <a:solidFill>
                  <a:schemeClr val="tx1"/>
                </a:solidFill>
                <a:effectLst>
                  <a:outerShdw blurRad="38100" dist="19050" dir="2700000" algn="tl" rotWithShape="0">
                    <a:schemeClr val="dk1">
                      <a:alpha val="40000"/>
                    </a:schemeClr>
                  </a:outerShdw>
                </a:effectLst>
              </a:rPr>
              <a:t>0,05</a:t>
            </a:r>
            <a:r>
              <a:rPr lang="es-ES" dirty="0">
                <a:ln w="0"/>
                <a:solidFill>
                  <a:schemeClr val="tx1"/>
                </a:solidFill>
                <a:effectLst>
                  <a:outerShdw blurRad="38100" dist="19050" dir="2700000" algn="tl" rotWithShape="0">
                    <a:schemeClr val="dk1">
                      <a:alpha val="40000"/>
                    </a:schemeClr>
                  </a:outerShdw>
                </a:effectLst>
              </a:rPr>
              <a:t>. </a:t>
            </a:r>
          </a:p>
        </p:txBody>
      </p:sp>
      <p:sp>
        <p:nvSpPr>
          <p:cNvPr id="60" name="Rectángulo 59"/>
          <p:cNvSpPr/>
          <p:nvPr/>
        </p:nvSpPr>
        <p:spPr>
          <a:xfrm>
            <a:off x="1993632" y="4808336"/>
            <a:ext cx="3487515" cy="1120413"/>
          </a:xfrm>
          <a:prstGeom prst="rect">
            <a:avLst/>
          </a:prstGeom>
          <a:solidFill>
            <a:srgbClr val="FFFFCC"/>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T </a:t>
            </a:r>
            <a:r>
              <a:rPr lang="es-ES" sz="1600" dirty="0" err="1"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Student</a:t>
            </a:r>
            <a:endPar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a:p>
            <a:pPr marL="285750" indent="-285750">
              <a:buFont typeface="Wingdings" panose="05000000000000000000" pitchFamily="2" charset="2"/>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ANOVA</a:t>
            </a:r>
          </a:p>
          <a:p>
            <a:pPr marL="285750" indent="-285750">
              <a:buFont typeface="Wingdings" panose="05000000000000000000" pitchFamily="2" charset="2"/>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Prueba Mc </a:t>
            </a:r>
            <a:r>
              <a:rPr lang="es-ES" sz="1600" dirty="0" err="1"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Nemar</a:t>
            </a:r>
            <a:endPar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a:p>
            <a:pPr marL="285750" indent="-285750">
              <a:buFont typeface="Wingdings" panose="05000000000000000000" pitchFamily="2" charset="2"/>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Prueba no paramétrica de </a:t>
            </a:r>
            <a:r>
              <a:rPr lang="es-ES" sz="1600" dirty="0" err="1"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Wilcoxon</a:t>
            </a:r>
            <a:endParaRPr lang="es-ES" sz="16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p:txBody>
      </p:sp>
      <p:sp>
        <p:nvSpPr>
          <p:cNvPr id="61" name="Flecha abajo 60"/>
          <p:cNvSpPr/>
          <p:nvPr/>
        </p:nvSpPr>
        <p:spPr>
          <a:xfrm>
            <a:off x="3512799" y="4607498"/>
            <a:ext cx="449179" cy="272736"/>
          </a:xfrm>
          <a:prstGeom prst="downArrow">
            <a:avLst/>
          </a:prstGeom>
          <a:solidFill>
            <a:srgbClr val="FF33CC"/>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5" name="Imagen 64"/>
          <p:cNvPicPr>
            <a:picLocks noChangeAspect="1"/>
          </p:cNvPicPr>
          <p:nvPr/>
        </p:nvPicPr>
        <p:blipFill>
          <a:blip r:embed="rId9"/>
          <a:stretch>
            <a:fillRect/>
          </a:stretch>
        </p:blipFill>
        <p:spPr>
          <a:xfrm rot="159767">
            <a:off x="0" y="-424141"/>
            <a:ext cx="4237087" cy="1420491"/>
          </a:xfrm>
          <a:prstGeom prst="rect">
            <a:avLst/>
          </a:prstGeom>
        </p:spPr>
      </p:pic>
    </p:spTree>
    <p:extLst>
      <p:ext uri="{BB962C8B-B14F-4D97-AF65-F5344CB8AC3E}">
        <p14:creationId xmlns:p14="http://schemas.microsoft.com/office/powerpoint/2010/main" val="295929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36936" y="-66625"/>
            <a:ext cx="9260627" cy="7638950"/>
          </a:xfrm>
          <a:prstGeom prst="rect">
            <a:avLst/>
          </a:prstGeom>
        </p:spPr>
      </p:pic>
      <p:grpSp>
        <p:nvGrpSpPr>
          <p:cNvPr id="12" name="Grupo 11"/>
          <p:cNvGrpSpPr/>
          <p:nvPr/>
        </p:nvGrpSpPr>
        <p:grpSpPr>
          <a:xfrm>
            <a:off x="36937" y="8201"/>
            <a:ext cx="2359868" cy="1459652"/>
            <a:chOff x="36937" y="8201"/>
            <a:chExt cx="2359868" cy="1459652"/>
          </a:xfrm>
        </p:grpSpPr>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14" name="CuadroTexto 13"/>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15" name="Grupo 14"/>
          <p:cNvGrpSpPr/>
          <p:nvPr/>
        </p:nvGrpSpPr>
        <p:grpSpPr>
          <a:xfrm>
            <a:off x="133942" y="2932977"/>
            <a:ext cx="1729364" cy="1661590"/>
            <a:chOff x="9692640" y="1792224"/>
            <a:chExt cx="2109880" cy="2061166"/>
          </a:xfrm>
        </p:grpSpPr>
        <p:sp>
          <p:nvSpPr>
            <p:cNvPr id="16" name="Elipse 15"/>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18" name="Grupo 17"/>
          <p:cNvGrpSpPr/>
          <p:nvPr/>
        </p:nvGrpSpPr>
        <p:grpSpPr>
          <a:xfrm>
            <a:off x="1893285" y="2574159"/>
            <a:ext cx="1187527" cy="1178691"/>
            <a:chOff x="10186416" y="48127"/>
            <a:chExt cx="1616104" cy="1597793"/>
          </a:xfrm>
        </p:grpSpPr>
        <p:sp>
          <p:nvSpPr>
            <p:cNvPr id="19" name="Elipse 18"/>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152005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6" name="Imagen 25"/>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pic>
        <p:nvPicPr>
          <p:cNvPr id="14" name="Imagen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306" y="361950"/>
            <a:ext cx="4158894" cy="2857500"/>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6"/>
          <a:srcRect r="5444"/>
          <a:stretch/>
        </p:blipFill>
        <p:spPr>
          <a:xfrm>
            <a:off x="4367678" y="361950"/>
            <a:ext cx="4014322" cy="2857500"/>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7"/>
          <a:srcRect r="15379"/>
          <a:stretch/>
        </p:blipFill>
        <p:spPr>
          <a:xfrm>
            <a:off x="489306" y="3219450"/>
            <a:ext cx="3972911" cy="2686050"/>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8"/>
          <a:srcRect r="13655"/>
          <a:stretch/>
        </p:blipFill>
        <p:spPr>
          <a:xfrm>
            <a:off x="4405778" y="3217324"/>
            <a:ext cx="3972911" cy="2698780"/>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9"/>
          <a:stretch>
            <a:fillRect/>
          </a:stretch>
        </p:blipFill>
        <p:spPr>
          <a:xfrm>
            <a:off x="7386401" y="2228406"/>
            <a:ext cx="912329" cy="900000"/>
          </a:xfrm>
          <a:prstGeom prst="rect">
            <a:avLst/>
          </a:prstGeom>
          <a:effectLst>
            <a:outerShdw blurRad="50800" dist="38100" dir="2700000" algn="tl" rotWithShape="0">
              <a:prstClr val="black">
                <a:alpha val="40000"/>
              </a:prstClr>
            </a:outerShdw>
          </a:effectLst>
        </p:spPr>
      </p:pic>
      <p:pic>
        <p:nvPicPr>
          <p:cNvPr id="17" name="Imagen 16"/>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p:blipFill>
        <p:spPr>
          <a:xfrm>
            <a:off x="3301214" y="2228406"/>
            <a:ext cx="92438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8" name="Imagen 17"/>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a:ext>
            </a:extLst>
          </a:blip>
          <a:srcRect/>
          <a:stretch/>
        </p:blipFill>
        <p:spPr>
          <a:xfrm>
            <a:off x="3319658" y="4961712"/>
            <a:ext cx="887500"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0" name="Picture 6" descr="Resultado de imagen de educación para la salud región de murcia"/>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0350" y="1947731"/>
            <a:ext cx="582710" cy="5613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sultado de imagen de educación para la salud región de murcia"/>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5682" y="4617113"/>
            <a:ext cx="582710" cy="5613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esultado de imagen de educación para la salud región de murcia"/>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2742" y="1947730"/>
            <a:ext cx="582710" cy="5613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sultado de imagen de educación para la salud región de murcia"/>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5186" y="4617113"/>
            <a:ext cx="582710" cy="56134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p:cNvPicPr>
            <a:picLocks noChangeAspect="1"/>
          </p:cNvPicPr>
          <p:nvPr/>
        </p:nvPicPr>
        <p:blipFill rotWithShape="1">
          <a:blip r:embed="rId15"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7374589" y="4986586"/>
            <a:ext cx="90713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5" name="Imagen 24"/>
          <p:cNvPicPr>
            <a:picLocks noChangeAspect="1"/>
          </p:cNvPicPr>
          <p:nvPr/>
        </p:nvPicPr>
        <p:blipFill>
          <a:blip r:embed="rId16"/>
          <a:stretch>
            <a:fillRect/>
          </a:stretch>
        </p:blipFill>
        <p:spPr>
          <a:xfrm>
            <a:off x="7930374" y="-95250"/>
            <a:ext cx="1304657" cy="7029297"/>
          </a:xfrm>
          <a:prstGeom prst="rect">
            <a:avLst/>
          </a:prstGeom>
        </p:spPr>
      </p:pic>
      <p:pic>
        <p:nvPicPr>
          <p:cNvPr id="27" name="Imagen 26"/>
          <p:cNvPicPr>
            <a:picLocks noChangeAspect="1"/>
          </p:cNvPicPr>
          <p:nvPr/>
        </p:nvPicPr>
        <p:blipFill>
          <a:blip r:embed="rId17"/>
          <a:stretch>
            <a:fillRect/>
          </a:stretch>
        </p:blipFill>
        <p:spPr>
          <a:xfrm>
            <a:off x="-386202" y="230521"/>
            <a:ext cx="1420491" cy="5816088"/>
          </a:xfrm>
          <a:prstGeom prst="rect">
            <a:avLst/>
          </a:prstGeom>
        </p:spPr>
      </p:pic>
    </p:spTree>
    <p:extLst>
      <p:ext uri="{BB962C8B-B14F-4D97-AF65-F5344CB8AC3E}">
        <p14:creationId xmlns:p14="http://schemas.microsoft.com/office/powerpoint/2010/main" val="179333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pic>
        <p:nvPicPr>
          <p:cNvPr id="2" name="Imagen 1"/>
          <p:cNvPicPr>
            <a:picLocks noChangeAspect="1"/>
          </p:cNvPicPr>
          <p:nvPr/>
        </p:nvPicPr>
        <p:blipFill>
          <a:blip r:embed="rId5"/>
          <a:stretch>
            <a:fillRect/>
          </a:stretch>
        </p:blipFill>
        <p:spPr>
          <a:xfrm>
            <a:off x="1327744" y="1085557"/>
            <a:ext cx="6480223" cy="3948886"/>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856" y="4852317"/>
            <a:ext cx="6012000" cy="1153383"/>
          </a:xfrm>
          <a:prstGeom prst="rect">
            <a:avLst/>
          </a:prstGeom>
        </p:spPr>
      </p:pic>
      <p:pic>
        <p:nvPicPr>
          <p:cNvPr id="4" name="Imagen 3"/>
          <p:cNvPicPr>
            <a:picLocks noChangeAspect="1"/>
          </p:cNvPicPr>
          <p:nvPr/>
        </p:nvPicPr>
        <p:blipFill>
          <a:blip r:embed="rId7"/>
          <a:stretch>
            <a:fillRect/>
          </a:stretch>
        </p:blipFill>
        <p:spPr>
          <a:xfrm>
            <a:off x="6979023" y="3992892"/>
            <a:ext cx="1018120" cy="1018120"/>
          </a:xfrm>
          <a:prstGeom prst="rect">
            <a:avLst/>
          </a:prstGeom>
        </p:spPr>
      </p:pic>
      <p:pic>
        <p:nvPicPr>
          <p:cNvPr id="15" name="Imagen 14"/>
          <p:cNvPicPr>
            <a:picLocks noChangeAspect="1"/>
          </p:cNvPicPr>
          <p:nvPr/>
        </p:nvPicPr>
        <p:blipFill>
          <a:blip r:embed="rId8"/>
          <a:stretch>
            <a:fillRect/>
          </a:stretch>
        </p:blipFill>
        <p:spPr>
          <a:xfrm>
            <a:off x="7930374" y="-95250"/>
            <a:ext cx="1304657" cy="7029297"/>
          </a:xfrm>
          <a:prstGeom prst="rect">
            <a:avLst/>
          </a:prstGeom>
        </p:spPr>
      </p:pic>
      <p:pic>
        <p:nvPicPr>
          <p:cNvPr id="17" name="Imagen 16"/>
          <p:cNvPicPr>
            <a:picLocks noChangeAspect="1"/>
          </p:cNvPicPr>
          <p:nvPr/>
        </p:nvPicPr>
        <p:blipFill>
          <a:blip r:embed="rId9"/>
          <a:stretch>
            <a:fillRect/>
          </a:stretch>
        </p:blipFill>
        <p:spPr>
          <a:xfrm>
            <a:off x="-386202" y="230521"/>
            <a:ext cx="1420491" cy="5816088"/>
          </a:xfrm>
          <a:prstGeom prst="rect">
            <a:avLst/>
          </a:prstGeom>
        </p:spPr>
      </p:pic>
    </p:spTree>
    <p:extLst>
      <p:ext uri="{BB962C8B-B14F-4D97-AF65-F5344CB8AC3E}">
        <p14:creationId xmlns:p14="http://schemas.microsoft.com/office/powerpoint/2010/main" val="566940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36936" y="8201"/>
            <a:ext cx="9260627" cy="6937849"/>
          </a:xfrm>
          <a:prstGeom prst="rect">
            <a:avLst/>
          </a:prstGeom>
        </p:spPr>
      </p:pic>
      <p:pic>
        <p:nvPicPr>
          <p:cNvPr id="11" name="Imagen 10"/>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938124" y="4300248"/>
            <a:ext cx="1233858" cy="3261892"/>
          </a:xfrm>
          <a:prstGeom prst="rect">
            <a:avLst/>
          </a:prstGeom>
        </p:spPr>
      </p:pic>
      <p:grpSp>
        <p:nvGrpSpPr>
          <p:cNvPr id="7" name="Grupo 6"/>
          <p:cNvGrpSpPr/>
          <p:nvPr/>
        </p:nvGrpSpPr>
        <p:grpSpPr>
          <a:xfrm>
            <a:off x="36937" y="8201"/>
            <a:ext cx="2359868" cy="1459652"/>
            <a:chOff x="36937" y="8201"/>
            <a:chExt cx="2359868" cy="1459652"/>
          </a:xfrm>
        </p:grpSpPr>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8" name="Grupo 7"/>
          <p:cNvGrpSpPr/>
          <p:nvPr/>
        </p:nvGrpSpPr>
        <p:grpSpPr>
          <a:xfrm>
            <a:off x="133942" y="3398808"/>
            <a:ext cx="1729364" cy="1661590"/>
            <a:chOff x="9692640" y="1792224"/>
            <a:chExt cx="2109880" cy="2061166"/>
          </a:xfrm>
        </p:grpSpPr>
        <p:sp>
          <p:nvSpPr>
            <p:cNvPr id="9" name="Elipse 8"/>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12" name="Grupo 11"/>
          <p:cNvGrpSpPr/>
          <p:nvPr/>
        </p:nvGrpSpPr>
        <p:grpSpPr>
          <a:xfrm>
            <a:off x="419849" y="4912970"/>
            <a:ext cx="1187527" cy="1178691"/>
            <a:chOff x="10186416" y="48127"/>
            <a:chExt cx="1616104" cy="1597793"/>
          </a:xfrm>
        </p:grpSpPr>
        <p:sp>
          <p:nvSpPr>
            <p:cNvPr id="13" name="Elipse 12"/>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204106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40" name="Imagen 39"/>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grpSp>
        <p:nvGrpSpPr>
          <p:cNvPr id="8" name="Grupo 7"/>
          <p:cNvGrpSpPr/>
          <p:nvPr/>
        </p:nvGrpSpPr>
        <p:grpSpPr>
          <a:xfrm>
            <a:off x="636547" y="508633"/>
            <a:ext cx="3646695" cy="2452279"/>
            <a:chOff x="636547" y="247378"/>
            <a:chExt cx="4457700" cy="2926334"/>
          </a:xfrm>
        </p:grpSpPr>
        <p:pic>
          <p:nvPicPr>
            <p:cNvPr id="3" name="Imagen 2"/>
            <p:cNvPicPr>
              <a:picLocks noChangeAspect="1"/>
            </p:cNvPicPr>
            <p:nvPr/>
          </p:nvPicPr>
          <p:blipFill rotWithShape="1">
            <a:blip r:embed="rId5"/>
            <a:srcRect l="6967" r="4081"/>
            <a:stretch/>
          </p:blipFill>
          <p:spPr>
            <a:xfrm>
              <a:off x="636547" y="247378"/>
              <a:ext cx="4457700" cy="2926334"/>
            </a:xfrm>
            <a:prstGeom prst="rect">
              <a:avLst/>
            </a:prstGeom>
            <a:ln>
              <a:noFill/>
            </a:ln>
            <a:effectLst>
              <a:outerShdw blurRad="292100" dist="139700" dir="2700000" algn="tl" rotWithShape="0">
                <a:srgbClr val="333333">
                  <a:alpha val="65000"/>
                </a:srgbClr>
              </a:outerShdw>
            </a:effectLst>
          </p:spPr>
        </p:pic>
        <p:pic>
          <p:nvPicPr>
            <p:cNvPr id="16" name="Imagen 15"/>
            <p:cNvPicPr>
              <a:picLocks noChangeAspect="1"/>
            </p:cNvPicPr>
            <p:nvPr/>
          </p:nvPicPr>
          <p:blipFill rotWithShape="1">
            <a:blip r:embed="rId5"/>
            <a:srcRect l="18930" t="22475" r="71566"/>
            <a:stretch/>
          </p:blipFill>
          <p:spPr>
            <a:xfrm>
              <a:off x="2403916" y="905060"/>
              <a:ext cx="476250" cy="2268652"/>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52026">
              <a:off x="2262620" y="972904"/>
              <a:ext cx="1475110" cy="822286"/>
            </a:xfrm>
            <a:prstGeom prst="rect">
              <a:avLst/>
            </a:prstGeom>
          </p:spPr>
        </p:pic>
        <p:sp>
          <p:nvSpPr>
            <p:cNvPr id="6" name="Rectángulo 5"/>
            <p:cNvSpPr/>
            <p:nvPr/>
          </p:nvSpPr>
          <p:spPr>
            <a:xfrm>
              <a:off x="3949882" y="1191518"/>
              <a:ext cx="936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p:cNvGrpSpPr/>
          <p:nvPr/>
        </p:nvGrpSpPr>
        <p:grpSpPr>
          <a:xfrm>
            <a:off x="4464476" y="508633"/>
            <a:ext cx="4067637" cy="2452280"/>
            <a:chOff x="3019926" y="3893009"/>
            <a:chExt cx="4403558" cy="2895851"/>
          </a:xfrm>
        </p:grpSpPr>
        <p:grpSp>
          <p:nvGrpSpPr>
            <p:cNvPr id="27" name="Grupo 26"/>
            <p:cNvGrpSpPr/>
            <p:nvPr/>
          </p:nvGrpSpPr>
          <p:grpSpPr>
            <a:xfrm>
              <a:off x="3019926" y="3893009"/>
              <a:ext cx="4403558" cy="2895851"/>
              <a:chOff x="3019926" y="3893009"/>
              <a:chExt cx="4403558" cy="2895851"/>
            </a:xfrm>
          </p:grpSpPr>
          <p:pic>
            <p:nvPicPr>
              <p:cNvPr id="4" name="Imagen 3"/>
              <p:cNvPicPr>
                <a:picLocks noChangeAspect="1"/>
              </p:cNvPicPr>
              <p:nvPr/>
            </p:nvPicPr>
            <p:blipFill rotWithShape="1">
              <a:blip r:embed="rId7"/>
              <a:srcRect l="7450" r="5735"/>
              <a:stretch/>
            </p:blipFill>
            <p:spPr>
              <a:xfrm>
                <a:off x="3019926" y="3893009"/>
                <a:ext cx="4403558" cy="2895851"/>
              </a:xfrm>
              <a:prstGeom prst="rect">
                <a:avLst/>
              </a:prstGeom>
              <a:ln>
                <a:noFill/>
              </a:ln>
              <a:effectLst>
                <a:outerShdw blurRad="292100" dist="139700" dir="2700000" algn="tl" rotWithShape="0">
                  <a:srgbClr val="333333">
                    <a:alpha val="65000"/>
                  </a:srgbClr>
                </a:outerShdw>
              </a:effectLst>
            </p:spPr>
          </p:pic>
          <p:pic>
            <p:nvPicPr>
              <p:cNvPr id="25" name="Imagen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15414" y="4538177"/>
                <a:ext cx="604685" cy="2250683"/>
              </a:xfrm>
              <a:prstGeom prst="rect">
                <a:avLst/>
              </a:prstGeom>
            </p:spPr>
          </p:pic>
          <p:pic>
            <p:nvPicPr>
              <p:cNvPr id="26" name="Imagen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752026">
                <a:off x="4582543" y="4789050"/>
                <a:ext cx="1475110" cy="822286"/>
              </a:xfrm>
              <a:prstGeom prst="rect">
                <a:avLst/>
              </a:prstGeom>
            </p:spPr>
          </p:pic>
        </p:grpSp>
        <p:sp>
          <p:nvSpPr>
            <p:cNvPr id="28" name="Rectángulo 27"/>
            <p:cNvSpPr/>
            <p:nvPr/>
          </p:nvSpPr>
          <p:spPr>
            <a:xfrm>
              <a:off x="6370687" y="4844550"/>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grpSp>
      <p:grpSp>
        <p:nvGrpSpPr>
          <p:cNvPr id="33" name="Grupo 32"/>
          <p:cNvGrpSpPr/>
          <p:nvPr/>
        </p:nvGrpSpPr>
        <p:grpSpPr>
          <a:xfrm>
            <a:off x="635869" y="3054618"/>
            <a:ext cx="3647373" cy="2782641"/>
            <a:chOff x="577515" y="6833937"/>
            <a:chExt cx="4379495" cy="3272589"/>
          </a:xfrm>
        </p:grpSpPr>
        <p:pic>
          <p:nvPicPr>
            <p:cNvPr id="5" name="Imagen 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7515" y="6833937"/>
              <a:ext cx="4379495" cy="3272589"/>
            </a:xfrm>
            <a:prstGeom prst="rect">
              <a:avLst/>
            </a:prstGeom>
            <a:ln>
              <a:noFill/>
            </a:ln>
            <a:effectLst>
              <a:outerShdw blurRad="292100" dist="139700" dir="2700000" algn="tl" rotWithShape="0">
                <a:srgbClr val="333333">
                  <a:alpha val="65000"/>
                </a:srgbClr>
              </a:outerShdw>
            </a:effectLst>
          </p:spPr>
        </p:pic>
        <p:pic>
          <p:nvPicPr>
            <p:cNvPr id="19" name="Imagen 18"/>
            <p:cNvPicPr>
              <a:picLocks noChangeAspect="1"/>
            </p:cNvPicPr>
            <p:nvPr/>
          </p:nvPicPr>
          <p:blipFill rotWithShape="1">
            <a:blip r:embed="rId11" cstate="screen">
              <a:extLst>
                <a:ext uri="{28A0092B-C50C-407E-A947-70E740481C1C}">
                  <a14:useLocalDpi xmlns:a14="http://schemas.microsoft.com/office/drawing/2010/main"/>
                </a:ext>
              </a:extLst>
            </a:blip>
            <a:srcRect b="3654"/>
            <a:stretch/>
          </p:blipFill>
          <p:spPr>
            <a:xfrm>
              <a:off x="2403916" y="8183052"/>
              <a:ext cx="561474" cy="1873706"/>
            </a:xfrm>
            <a:prstGeom prst="rect">
              <a:avLst/>
            </a:prstGeom>
          </p:spPr>
        </p:pic>
        <p:pic>
          <p:nvPicPr>
            <p:cNvPr id="23" name="Imagen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2733016">
              <a:off x="2142610" y="8198741"/>
              <a:ext cx="1475110" cy="822286"/>
            </a:xfrm>
            <a:prstGeom prst="rect">
              <a:avLst/>
            </a:prstGeom>
          </p:spPr>
        </p:pic>
        <p:sp>
          <p:nvSpPr>
            <p:cNvPr id="30" name="Rectángulo 29"/>
            <p:cNvSpPr/>
            <p:nvPr/>
          </p:nvSpPr>
          <p:spPr>
            <a:xfrm>
              <a:off x="3912169" y="7891504"/>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p:cNvGrpSpPr/>
          <p:nvPr/>
        </p:nvGrpSpPr>
        <p:grpSpPr>
          <a:xfrm>
            <a:off x="4463799" y="3054617"/>
            <a:ext cx="4068314" cy="2800751"/>
            <a:chOff x="6605024" y="7057181"/>
            <a:chExt cx="4087507" cy="2871537"/>
          </a:xfrm>
        </p:grpSpPr>
        <p:pic>
          <p:nvPicPr>
            <p:cNvPr id="2" name="Imagen 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605024" y="7057181"/>
              <a:ext cx="4087507" cy="2871537"/>
            </a:xfrm>
            <a:prstGeom prst="rect">
              <a:avLst/>
            </a:prstGeom>
            <a:ln>
              <a:noFill/>
            </a:ln>
            <a:effectLst>
              <a:outerShdw blurRad="292100" dist="139700" dir="2700000" algn="tl" rotWithShape="0">
                <a:srgbClr val="333333">
                  <a:alpha val="65000"/>
                </a:srgbClr>
              </a:outerShdw>
            </a:effectLst>
          </p:spPr>
        </p:pic>
        <p:pic>
          <p:nvPicPr>
            <p:cNvPr id="21" name="Imagen 20"/>
            <p:cNvPicPr>
              <a:picLocks noChangeAspect="1"/>
            </p:cNvPicPr>
            <p:nvPr/>
          </p:nvPicPr>
          <p:blipFill rotWithShape="1">
            <a:blip r:embed="rId14" cstate="screen">
              <a:extLst>
                <a:ext uri="{28A0092B-C50C-407E-A947-70E740481C1C}">
                  <a14:useLocalDpi xmlns:a14="http://schemas.microsoft.com/office/drawing/2010/main"/>
                </a:ext>
              </a:extLst>
            </a:blip>
            <a:srcRect t="-1" b="-1642"/>
            <a:stretch/>
          </p:blipFill>
          <p:spPr>
            <a:xfrm>
              <a:off x="8216606" y="8193056"/>
              <a:ext cx="770021" cy="1679458"/>
            </a:xfrm>
            <a:prstGeom prst="rect">
              <a:avLst/>
            </a:prstGeom>
            <a:solidFill>
              <a:schemeClr val="bg1"/>
            </a:solidFill>
            <a:ln>
              <a:noFill/>
            </a:ln>
          </p:spPr>
        </p:pic>
        <p:pic>
          <p:nvPicPr>
            <p:cNvPr id="22" name="Imagen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752026">
              <a:off x="8190773" y="8021820"/>
              <a:ext cx="1475110" cy="822286"/>
            </a:xfrm>
            <a:prstGeom prst="rect">
              <a:avLst/>
            </a:prstGeom>
          </p:spPr>
        </p:pic>
        <p:sp>
          <p:nvSpPr>
            <p:cNvPr id="31" name="Rectángulo 30"/>
            <p:cNvSpPr/>
            <p:nvPr/>
          </p:nvSpPr>
          <p:spPr>
            <a:xfrm>
              <a:off x="9709309" y="7940017"/>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4" name="Imagen 33"/>
          <p:cNvPicPr>
            <a:picLocks noChangeAspect="1"/>
          </p:cNvPicPr>
          <p:nvPr/>
        </p:nvPicPr>
        <p:blipFill>
          <a:blip r:embed="rId15"/>
          <a:stretch>
            <a:fillRect/>
          </a:stretch>
        </p:blipFill>
        <p:spPr>
          <a:xfrm>
            <a:off x="7386401" y="1923612"/>
            <a:ext cx="912329" cy="900000"/>
          </a:xfrm>
          <a:prstGeom prst="rect">
            <a:avLst/>
          </a:prstGeom>
          <a:effectLst>
            <a:outerShdw blurRad="50800" dist="38100" dir="2700000" algn="tl" rotWithShape="0">
              <a:prstClr val="black">
                <a:alpha val="40000"/>
              </a:prstClr>
            </a:outerShdw>
          </a:effectLst>
        </p:spPr>
      </p:pic>
      <p:pic>
        <p:nvPicPr>
          <p:cNvPr id="35" name="Imagen 34"/>
          <p:cNvPicPr>
            <a:picLocks noChangeAspect="1"/>
          </p:cNvPicPr>
          <p:nvPr/>
        </p:nvPicPr>
        <p:blipFill rotWithShape="1">
          <a:blip r:embed="rId16" cstate="print">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a:ext>
            </a:extLst>
          </a:blip>
          <a:srcRect/>
          <a:stretch/>
        </p:blipFill>
        <p:spPr>
          <a:xfrm>
            <a:off x="3301214" y="1923612"/>
            <a:ext cx="92438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6" name="Imagen 35"/>
          <p:cNvPicPr>
            <a:picLocks noChangeAspect="1"/>
          </p:cNvPicPr>
          <p:nvPr/>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a:ext>
            </a:extLst>
          </a:blip>
          <a:srcRect/>
          <a:stretch/>
        </p:blipFill>
        <p:spPr>
          <a:xfrm>
            <a:off x="3319658" y="4845600"/>
            <a:ext cx="887500"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8" name="Imagen 37"/>
          <p:cNvPicPr>
            <a:picLocks noChangeAspect="1"/>
          </p:cNvPicPr>
          <p:nvPr/>
        </p:nvPicPr>
        <p:blipFill rotWithShape="1">
          <a:blip r:embed="rId20" cstate="print">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7447973" y="4841255"/>
            <a:ext cx="90713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9" name="Imagen 38"/>
          <p:cNvPicPr>
            <a:picLocks noChangeAspect="1"/>
          </p:cNvPicPr>
          <p:nvPr/>
        </p:nvPicPr>
        <p:blipFill>
          <a:blip r:embed="rId21"/>
          <a:stretch>
            <a:fillRect/>
          </a:stretch>
        </p:blipFill>
        <p:spPr>
          <a:xfrm>
            <a:off x="7930374" y="-95250"/>
            <a:ext cx="1304657" cy="7029297"/>
          </a:xfrm>
          <a:prstGeom prst="rect">
            <a:avLst/>
          </a:prstGeom>
        </p:spPr>
      </p:pic>
      <p:pic>
        <p:nvPicPr>
          <p:cNvPr id="41" name="Imagen 40"/>
          <p:cNvPicPr>
            <a:picLocks noChangeAspect="1"/>
          </p:cNvPicPr>
          <p:nvPr/>
        </p:nvPicPr>
        <p:blipFill>
          <a:blip r:embed="rId22"/>
          <a:stretch>
            <a:fillRect/>
          </a:stretch>
        </p:blipFill>
        <p:spPr>
          <a:xfrm>
            <a:off x="-447001" y="-256649"/>
            <a:ext cx="1505843" cy="7114649"/>
          </a:xfrm>
          <a:prstGeom prst="rect">
            <a:avLst/>
          </a:prstGeom>
        </p:spPr>
      </p:pic>
    </p:spTree>
    <p:extLst>
      <p:ext uri="{BB962C8B-B14F-4D97-AF65-F5344CB8AC3E}">
        <p14:creationId xmlns:p14="http://schemas.microsoft.com/office/powerpoint/2010/main" val="2777029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pic>
        <p:nvPicPr>
          <p:cNvPr id="45" name="Imagen 44"/>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pic>
        <p:nvPicPr>
          <p:cNvPr id="38" name="Imagen 3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670" y="798286"/>
            <a:ext cx="7092661" cy="4601714"/>
          </a:xfrm>
          <a:prstGeom prst="rect">
            <a:avLst/>
          </a:prstGeom>
          <a:ln>
            <a:noFill/>
          </a:ln>
          <a:effectLst>
            <a:outerShdw blurRad="190500" algn="tl" rotWithShape="0">
              <a:srgbClr val="000000">
                <a:alpha val="70000"/>
              </a:srgbClr>
            </a:outerShdw>
          </a:effectLst>
        </p:spPr>
      </p:pic>
      <p:pic>
        <p:nvPicPr>
          <p:cNvPr id="39" name="Imagen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856" y="5426021"/>
            <a:ext cx="6012000" cy="1153383"/>
          </a:xfrm>
          <a:prstGeom prst="rect">
            <a:avLst/>
          </a:prstGeom>
          <a:effectLst/>
        </p:spPr>
      </p:pic>
      <p:pic>
        <p:nvPicPr>
          <p:cNvPr id="7" name="Imagen 6"/>
          <p:cNvPicPr>
            <a:picLocks noChangeAspect="1"/>
          </p:cNvPicPr>
          <p:nvPr/>
        </p:nvPicPr>
        <p:blipFill>
          <a:blip r:embed="rId7"/>
          <a:stretch>
            <a:fillRect/>
          </a:stretch>
        </p:blipFill>
        <p:spPr>
          <a:xfrm>
            <a:off x="7397380" y="104307"/>
            <a:ext cx="1018120" cy="1018120"/>
          </a:xfrm>
          <a:prstGeom prst="rect">
            <a:avLst/>
          </a:prstGeom>
          <a:ln>
            <a:noFill/>
          </a:ln>
          <a:effectLst>
            <a:outerShdw blurRad="292100" dist="139700" dir="2700000" algn="tl" rotWithShape="0">
              <a:srgbClr val="333333">
                <a:alpha val="65000"/>
              </a:srgbClr>
            </a:outerShdw>
          </a:effectLst>
        </p:spPr>
      </p:pic>
      <p:sp>
        <p:nvSpPr>
          <p:cNvPr id="17" name="Rectángulo redondeado 16"/>
          <p:cNvSpPr/>
          <p:nvPr/>
        </p:nvSpPr>
        <p:spPr>
          <a:xfrm>
            <a:off x="2532550" y="2090057"/>
            <a:ext cx="5339043" cy="304799"/>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redondeado 40"/>
          <p:cNvSpPr/>
          <p:nvPr/>
        </p:nvSpPr>
        <p:spPr>
          <a:xfrm>
            <a:off x="2532550" y="1148448"/>
            <a:ext cx="5420900" cy="341002"/>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redondeado 41"/>
          <p:cNvSpPr/>
          <p:nvPr/>
        </p:nvSpPr>
        <p:spPr>
          <a:xfrm>
            <a:off x="1061599" y="2978666"/>
            <a:ext cx="6809994" cy="287048"/>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redondeado 42"/>
          <p:cNvSpPr/>
          <p:nvPr/>
        </p:nvSpPr>
        <p:spPr>
          <a:xfrm>
            <a:off x="1037692" y="4467882"/>
            <a:ext cx="6809994" cy="287048"/>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p:cNvPicPr>
            <a:picLocks noChangeAspect="1"/>
          </p:cNvPicPr>
          <p:nvPr/>
        </p:nvPicPr>
        <p:blipFill>
          <a:blip r:embed="rId8"/>
          <a:stretch>
            <a:fillRect/>
          </a:stretch>
        </p:blipFill>
        <p:spPr>
          <a:xfrm>
            <a:off x="7930374" y="-95250"/>
            <a:ext cx="1304657" cy="7029297"/>
          </a:xfrm>
          <a:prstGeom prst="rect">
            <a:avLst/>
          </a:prstGeom>
        </p:spPr>
      </p:pic>
      <p:pic>
        <p:nvPicPr>
          <p:cNvPr id="46" name="Imagen 45"/>
          <p:cNvPicPr>
            <a:picLocks noChangeAspect="1"/>
          </p:cNvPicPr>
          <p:nvPr/>
        </p:nvPicPr>
        <p:blipFill>
          <a:blip r:embed="rId9"/>
          <a:stretch>
            <a:fillRect/>
          </a:stretch>
        </p:blipFill>
        <p:spPr>
          <a:xfrm>
            <a:off x="-447001" y="-256649"/>
            <a:ext cx="1505843" cy="7114649"/>
          </a:xfrm>
          <a:prstGeom prst="rect">
            <a:avLst/>
          </a:prstGeom>
        </p:spPr>
      </p:pic>
    </p:spTree>
    <p:extLst>
      <p:ext uri="{BB962C8B-B14F-4D97-AF65-F5344CB8AC3E}">
        <p14:creationId xmlns:p14="http://schemas.microsoft.com/office/powerpoint/2010/main" val="42251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4" name="Imagen 23"/>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pic>
        <p:nvPicPr>
          <p:cNvPr id="23" name="Imagen 22"/>
          <p:cNvPicPr>
            <a:picLocks noChangeAspect="1"/>
          </p:cNvPicPr>
          <p:nvPr/>
        </p:nvPicPr>
        <p:blipFill>
          <a:blip r:embed="rId5"/>
          <a:stretch>
            <a:fillRect/>
          </a:stretch>
        </p:blipFill>
        <p:spPr>
          <a:xfrm>
            <a:off x="7930374" y="-95250"/>
            <a:ext cx="1304657" cy="7029297"/>
          </a:xfrm>
          <a:prstGeom prst="rect">
            <a:avLst/>
          </a:prstGeom>
        </p:spPr>
      </p:pic>
      <p:pic>
        <p:nvPicPr>
          <p:cNvPr id="3" name="Imagen 2"/>
          <p:cNvPicPr>
            <a:picLocks noChangeAspect="1"/>
          </p:cNvPicPr>
          <p:nvPr/>
        </p:nvPicPr>
        <p:blipFill rotWithShape="1">
          <a:blip r:embed="rId6"/>
          <a:srcRect l="7365" r="4298" b="2513"/>
          <a:stretch/>
        </p:blipFill>
        <p:spPr>
          <a:xfrm>
            <a:off x="587788" y="130483"/>
            <a:ext cx="3987270" cy="2569518"/>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7"/>
          <a:srcRect l="7517" r="4922" b="2016"/>
          <a:stretch/>
        </p:blipFill>
        <p:spPr>
          <a:xfrm>
            <a:off x="4718093" y="148000"/>
            <a:ext cx="3994574" cy="2552000"/>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8"/>
          <a:srcRect l="8007" t="2986" r="6149" b="3669"/>
          <a:stretch/>
        </p:blipFill>
        <p:spPr>
          <a:xfrm>
            <a:off x="587789" y="2932274"/>
            <a:ext cx="3987270" cy="2897416"/>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9"/>
          <a:srcRect l="9424" t="4815" r="7307" b="3072"/>
          <a:stretch/>
        </p:blipFill>
        <p:spPr>
          <a:xfrm>
            <a:off x="4718094" y="2932274"/>
            <a:ext cx="3994566" cy="2897416"/>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a:blip r:embed="rId10"/>
          <a:stretch>
            <a:fillRect/>
          </a:stretch>
        </p:blipFill>
        <p:spPr>
          <a:xfrm>
            <a:off x="7575087" y="1618810"/>
            <a:ext cx="912329" cy="900000"/>
          </a:xfrm>
          <a:prstGeom prst="rect">
            <a:avLst/>
          </a:prstGeom>
          <a:effectLst>
            <a:outerShdw blurRad="50800" dist="38100" dir="2700000" algn="tl" rotWithShape="0">
              <a:prstClr val="black">
                <a:alpha val="40000"/>
              </a:prstClr>
            </a:outerShdw>
          </a:effectLst>
        </p:spPr>
      </p:pic>
      <p:pic>
        <p:nvPicPr>
          <p:cNvPr id="14" name="Imagen 13"/>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p:blipFill>
        <p:spPr>
          <a:xfrm>
            <a:off x="3489900" y="1618810"/>
            <a:ext cx="92438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5" name="Imagen 14"/>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a:ext>
            </a:extLst>
          </a:blip>
          <a:srcRect/>
          <a:stretch/>
        </p:blipFill>
        <p:spPr>
          <a:xfrm>
            <a:off x="3508344" y="4773026"/>
            <a:ext cx="887500"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8" name="Triángulo rectángulo 7"/>
          <p:cNvSpPr/>
          <p:nvPr/>
        </p:nvSpPr>
        <p:spPr>
          <a:xfrm>
            <a:off x="2048247" y="3731903"/>
            <a:ext cx="580571" cy="1113052"/>
          </a:xfrm>
          <a:prstGeom prst="rtTriangl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riángulo rectángulo 18"/>
          <p:cNvSpPr/>
          <p:nvPr/>
        </p:nvSpPr>
        <p:spPr>
          <a:xfrm>
            <a:off x="2028093" y="899885"/>
            <a:ext cx="524038" cy="718925"/>
          </a:xfrm>
          <a:prstGeom prst="rtTriangl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Triángulo rectángulo 19"/>
          <p:cNvSpPr/>
          <p:nvPr/>
        </p:nvSpPr>
        <p:spPr>
          <a:xfrm>
            <a:off x="6115231" y="914399"/>
            <a:ext cx="468000" cy="180000"/>
          </a:xfrm>
          <a:prstGeom prst="rtTriangl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Triángulo rectángulo 20"/>
          <p:cNvSpPr/>
          <p:nvPr/>
        </p:nvSpPr>
        <p:spPr>
          <a:xfrm>
            <a:off x="6134806" y="3759199"/>
            <a:ext cx="580571" cy="908335"/>
          </a:xfrm>
          <a:prstGeom prst="rtTriangl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p:cNvPicPr>
            <a:picLocks noChangeAspect="1"/>
          </p:cNvPicPr>
          <p:nvPr/>
        </p:nvPicPr>
        <p:blipFill rotWithShape="1">
          <a:blip r:embed="rId15"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7573986" y="4773026"/>
            <a:ext cx="90713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5" name="Imagen 24"/>
          <p:cNvPicPr>
            <a:picLocks noChangeAspect="1"/>
          </p:cNvPicPr>
          <p:nvPr/>
        </p:nvPicPr>
        <p:blipFill>
          <a:blip r:embed="rId16"/>
          <a:stretch>
            <a:fillRect/>
          </a:stretch>
        </p:blipFill>
        <p:spPr>
          <a:xfrm>
            <a:off x="-446522" y="-49367"/>
            <a:ext cx="1505843" cy="6907367"/>
          </a:xfrm>
          <a:prstGeom prst="rect">
            <a:avLst/>
          </a:prstGeom>
        </p:spPr>
      </p:pic>
    </p:spTree>
    <p:extLst>
      <p:ext uri="{BB962C8B-B14F-4D97-AF65-F5344CB8AC3E}">
        <p14:creationId xmlns:p14="http://schemas.microsoft.com/office/powerpoint/2010/main" val="2636869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10" name="Redondear rectángulo de esquina sencilla 9"/>
          <p:cNvSpPr/>
          <p:nvPr/>
        </p:nvSpPr>
        <p:spPr>
          <a:xfrm flipV="1">
            <a:off x="8712669" y="0"/>
            <a:ext cx="431331" cy="6858000"/>
          </a:xfrm>
          <a:prstGeom prst="round1Rect">
            <a:avLst>
              <a:gd name="adj" fmla="val 50000"/>
            </a:avLst>
          </a:prstGeom>
          <a:solidFill>
            <a:srgbClr val="9933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r>
              <a:rPr lang="es-ES" b="1" spc="3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uhaus 93" panose="04030905020B02020C02" pitchFamily="82" charset="0"/>
              </a:rPr>
              <a:t>   CONCLUSIONES</a:t>
            </a:r>
            <a:endParaRPr lang="es-ES" spc="300" dirty="0"/>
          </a:p>
        </p:txBody>
      </p:sp>
      <p:sp>
        <p:nvSpPr>
          <p:cNvPr id="11" name="Redondear rectángulo de esquina sencilla 10"/>
          <p:cNvSpPr/>
          <p:nvPr/>
        </p:nvSpPr>
        <p:spPr>
          <a:xfrm flipV="1">
            <a:off x="8712669" y="0"/>
            <a:ext cx="431321" cy="6120000"/>
          </a:xfrm>
          <a:prstGeom prst="round1Rect">
            <a:avLst>
              <a:gd name="adj" fmla="val 50000"/>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r>
              <a:rPr lang="es-ES" b="1" spc="3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uhaus 93" panose="04030905020B02020C02" pitchFamily="82" charset="0"/>
              </a:rPr>
              <a:t>   DISCUSIÓN</a:t>
            </a:r>
            <a:endParaRPr lang="es-ES" spc="300" dirty="0"/>
          </a:p>
        </p:txBody>
      </p:sp>
      <p:sp>
        <p:nvSpPr>
          <p:cNvPr id="12" name="Redondear rectángulo de esquina sencilla 11"/>
          <p:cNvSpPr/>
          <p:nvPr/>
        </p:nvSpPr>
        <p:spPr>
          <a:xfrm flipV="1">
            <a:off x="8712673" y="0"/>
            <a:ext cx="431321" cy="5400000"/>
          </a:xfrm>
          <a:prstGeom prst="round1Rect">
            <a:avLst>
              <a:gd name="adj" fmla="val 50000"/>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r>
              <a:rPr lang="es-ES" b="1" spc="3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uhaus 93" panose="04030905020B02020C02" pitchFamily="82" charset="0"/>
              </a:rPr>
              <a:t> </a:t>
            </a:r>
            <a:r>
              <a:rPr lang="es-ES" b="1" spc="3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uhaus 93" panose="04030905020B02020C02" pitchFamily="82" charset="0"/>
              </a:rPr>
              <a:t>   RESULTADOS</a:t>
            </a:r>
            <a:endParaRPr lang="es-ES" spc="300" dirty="0"/>
          </a:p>
        </p:txBody>
      </p:sp>
      <p:pic>
        <p:nvPicPr>
          <p:cNvPr id="9" name="Imagen 8"/>
          <p:cNvPicPr>
            <a:picLocks/>
          </p:cNvPicPr>
          <p:nvPr/>
        </p:nvPicPr>
        <p:blipFill>
          <a:blip r:embed="rId4">
            <a:extLst>
              <a:ext uri="{28A0092B-C50C-407E-A947-70E740481C1C}">
                <a14:useLocalDpi xmlns:a14="http://schemas.microsoft.com/office/drawing/2010/main" val="0"/>
              </a:ext>
            </a:extLst>
          </a:blip>
          <a:stretch>
            <a:fillRect/>
          </a:stretch>
        </p:blipFill>
        <p:spPr>
          <a:xfrm rot="16505733">
            <a:off x="5871859" y="2263556"/>
            <a:ext cx="5459516" cy="814635"/>
          </a:xfrm>
          <a:prstGeom prst="rect">
            <a:avLst/>
          </a:prstGeom>
        </p:spPr>
      </p:pic>
      <p:pic>
        <p:nvPicPr>
          <p:cNvPr id="22" name="Imagen 2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816" y="798286"/>
            <a:ext cx="6747869" cy="4157575"/>
          </a:xfrm>
          <a:prstGeom prst="rect">
            <a:avLst/>
          </a:prstGeom>
          <a:noFill/>
          <a:ln>
            <a:noFill/>
          </a:ln>
        </p:spPr>
      </p:pic>
      <p:sp>
        <p:nvSpPr>
          <p:cNvPr id="23" name="Triángulo rectángulo 22"/>
          <p:cNvSpPr/>
          <p:nvPr/>
        </p:nvSpPr>
        <p:spPr>
          <a:xfrm>
            <a:off x="3753135" y="2115403"/>
            <a:ext cx="818866" cy="1569493"/>
          </a:xfrm>
          <a:prstGeom prst="rtTriangl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5392" y="4801231"/>
            <a:ext cx="6012000" cy="1153383"/>
          </a:xfrm>
          <a:prstGeom prst="rect">
            <a:avLst/>
          </a:prstGeom>
          <a:effectLst/>
        </p:spPr>
      </p:pic>
      <p:pic>
        <p:nvPicPr>
          <p:cNvPr id="25" name="Imagen 24"/>
          <p:cNvPicPr>
            <a:picLocks noChangeAspect="1"/>
          </p:cNvPicPr>
          <p:nvPr/>
        </p:nvPicPr>
        <p:blipFill>
          <a:blip r:embed="rId7"/>
          <a:stretch>
            <a:fillRect/>
          </a:stretch>
        </p:blipFill>
        <p:spPr>
          <a:xfrm>
            <a:off x="7050046" y="655079"/>
            <a:ext cx="1018120" cy="1018120"/>
          </a:xfrm>
          <a:prstGeom prst="rect">
            <a:avLst/>
          </a:prstGeom>
        </p:spPr>
      </p:pic>
      <p:pic>
        <p:nvPicPr>
          <p:cNvPr id="26" name="Imagen 25"/>
          <p:cNvPicPr>
            <a:picLocks/>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saturation sat="98000"/>
                    </a14:imgEffect>
                  </a14:imgLayer>
                </a14:imgProps>
              </a:ext>
              <a:ext uri="{28A0092B-C50C-407E-A947-70E740481C1C}">
                <a14:useLocalDpi xmlns:a14="http://schemas.microsoft.com/office/drawing/2010/main" val="0"/>
              </a:ext>
            </a:extLst>
          </a:blip>
          <a:stretch>
            <a:fillRect/>
          </a:stretch>
        </p:blipFill>
        <p:spPr>
          <a:xfrm rot="16491359">
            <a:off x="-3100412" y="3034078"/>
            <a:ext cx="6791744" cy="931662"/>
          </a:xfrm>
          <a:prstGeom prst="rect">
            <a:avLst/>
          </a:prstGeom>
        </p:spPr>
      </p:pic>
      <p:sp>
        <p:nvSpPr>
          <p:cNvPr id="27" name="CuadroTexto 26"/>
          <p:cNvSpPr txBox="1"/>
          <p:nvPr/>
        </p:nvSpPr>
        <p:spPr>
          <a:xfrm rot="16200000">
            <a:off x="-3166808" y="3300798"/>
            <a:ext cx="6905687" cy="33855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1600" b="1" dirty="0" smtClean="0">
                <a:ln>
                  <a:solidFill>
                    <a:schemeClr val="tx1"/>
                  </a:solidFill>
                </a:ln>
                <a:latin typeface="Kids" panose="03050502040202020203" pitchFamily="66" charset="0"/>
              </a:rPr>
              <a:t>Comparación con el grupo control POST intervención</a:t>
            </a:r>
            <a:endParaRPr lang="es-ES" sz="1600" b="1" dirty="0">
              <a:ln>
                <a:solidFill>
                  <a:schemeClr val="tx1"/>
                </a:solidFill>
              </a:ln>
              <a:latin typeface="Kids" panose="03050502040202020203" pitchFamily="66" charset="0"/>
            </a:endParaRPr>
          </a:p>
        </p:txBody>
      </p:sp>
    </p:spTree>
    <p:extLst>
      <p:ext uri="{BB962C8B-B14F-4D97-AF65-F5344CB8AC3E}">
        <p14:creationId xmlns:p14="http://schemas.microsoft.com/office/powerpoint/2010/main" val="378445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36936" y="-66625"/>
            <a:ext cx="9260627" cy="7638950"/>
          </a:xfrm>
          <a:prstGeom prst="rect">
            <a:avLst/>
          </a:prstGeom>
        </p:spPr>
      </p:pic>
      <p:grpSp>
        <p:nvGrpSpPr>
          <p:cNvPr id="4" name="Grupo 3"/>
          <p:cNvGrpSpPr/>
          <p:nvPr/>
        </p:nvGrpSpPr>
        <p:grpSpPr>
          <a:xfrm>
            <a:off x="36937" y="8201"/>
            <a:ext cx="2359868" cy="1459652"/>
            <a:chOff x="36937" y="8201"/>
            <a:chExt cx="2359868" cy="1459652"/>
          </a:xfrm>
        </p:grpSpPr>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7" name="Grupo 6"/>
          <p:cNvGrpSpPr/>
          <p:nvPr/>
        </p:nvGrpSpPr>
        <p:grpSpPr>
          <a:xfrm>
            <a:off x="133942" y="3036495"/>
            <a:ext cx="1729364" cy="1661590"/>
            <a:chOff x="9692640" y="1792224"/>
            <a:chExt cx="2109880" cy="2061166"/>
          </a:xfrm>
        </p:grpSpPr>
        <p:sp>
          <p:nvSpPr>
            <p:cNvPr id="8" name="Elipse 7"/>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10" name="Grupo 9"/>
          <p:cNvGrpSpPr/>
          <p:nvPr/>
        </p:nvGrpSpPr>
        <p:grpSpPr>
          <a:xfrm>
            <a:off x="126548" y="4757693"/>
            <a:ext cx="1187527" cy="1178691"/>
            <a:chOff x="10186416" y="48127"/>
            <a:chExt cx="1616104" cy="1597793"/>
          </a:xfrm>
        </p:grpSpPr>
        <p:sp>
          <p:nvSpPr>
            <p:cNvPr id="11" name="Elipse 10"/>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1878635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48" name="Imagen 47"/>
          <p:cNvPicPr>
            <a:picLocks noChangeAspect="1"/>
          </p:cNvPicPr>
          <p:nvPr/>
        </p:nvPicPr>
        <p:blipFill>
          <a:blip r:embed="rId4"/>
          <a:stretch>
            <a:fillRect/>
          </a:stretch>
        </p:blipFill>
        <p:spPr>
          <a:xfrm>
            <a:off x="7944627" y="-100475"/>
            <a:ext cx="1304657" cy="7029297"/>
          </a:xfrm>
          <a:prstGeom prst="rect">
            <a:avLst/>
          </a:prstGeom>
        </p:spPr>
      </p:pic>
      <p:pic>
        <p:nvPicPr>
          <p:cNvPr id="49" name="Imagen 48"/>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46" name="Rectángulo 45"/>
          <p:cNvSpPr/>
          <p:nvPr/>
        </p:nvSpPr>
        <p:spPr>
          <a:xfrm>
            <a:off x="322726" y="2603841"/>
            <a:ext cx="5605440" cy="4134511"/>
          </a:xfrm>
          <a:prstGeom prst="rect">
            <a:avLst/>
          </a:prstGeom>
          <a:solidFill>
            <a:srgbClr val="FFFFCC"/>
          </a:solidFill>
          <a:ln w="76200">
            <a:solidFill>
              <a:srgbClr val="FF33CC"/>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LA EFECTIVIDAD DE LA</a:t>
            </a: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 </a:t>
            </a:r>
            <a:r>
              <a:rPr lang="es-ES" sz="24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EpS</a:t>
            </a: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 </a:t>
            </a:r>
            <a:r>
              <a:rPr lang="es-ES" sz="14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ESTÁ CONDICIONADA:</a:t>
            </a:r>
          </a:p>
          <a:p>
            <a:pPr marL="285750"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La existencia de un grupo de profesorado con convicción y disposición para obtener una formación adecuada para el desarrollo de la EpS. </a:t>
            </a:r>
            <a:r>
              <a:rPr lang="es-ES" sz="11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(Sánchez, 2010).</a:t>
            </a:r>
          </a:p>
          <a:p>
            <a:pPr marL="285750" indent="-285750">
              <a:buFont typeface="Arial" panose="020B0604020202020204" pitchFamily="34" charset="0"/>
              <a:buChar char="•"/>
            </a:pPr>
            <a:endParaRPr lang="es-ES" sz="14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a:p>
            <a:pPr marL="285750"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Existencia  de dificultades y limitaciones que encuentra el profesorado: (</a:t>
            </a:r>
            <a:r>
              <a:rPr lang="es-ES" sz="11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Talavera y Gavidia, 2007):</a:t>
            </a:r>
          </a:p>
          <a:p>
            <a:pPr marL="742950" lvl="1"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Que no sea una Asignatura concreta</a:t>
            </a:r>
          </a:p>
          <a:p>
            <a:pPr marL="742950" lvl="1"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Tiempo y Espacios Asignados</a:t>
            </a:r>
          </a:p>
          <a:p>
            <a:pPr marL="742950" lvl="1"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Falta de Tiempo</a:t>
            </a:r>
          </a:p>
          <a:p>
            <a:pPr marL="742950" lvl="1" indent="-285750">
              <a:buFont typeface="Arial" panose="020B0604020202020204" pitchFamily="34" charset="0"/>
              <a:buChar char="•"/>
            </a:pPr>
            <a:endParaRPr lang="es-ES" sz="14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a:p>
            <a:pPr marL="285750" lvl="1"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Modificaciones continuas de las Leyes de Educación </a:t>
            </a:r>
          </a:p>
          <a:p>
            <a:pPr marL="0" lvl="1" algn="r"/>
            <a:r>
              <a:rPr lang="es-ES" sz="11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(Pastor-</a:t>
            </a:r>
            <a:r>
              <a:rPr lang="es-ES" sz="1100" dirty="0" err="1"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Vicedo</a:t>
            </a:r>
            <a:r>
              <a:rPr lang="es-ES" sz="11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 </a:t>
            </a:r>
            <a:r>
              <a:rPr lang="es-ES" sz="11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et al., 2015):</a:t>
            </a:r>
          </a:p>
          <a:p>
            <a:pPr marL="742950" lvl="2"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Confusión</a:t>
            </a:r>
          </a:p>
          <a:p>
            <a:pPr marL="742950" lvl="2" indent="-285750">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latin typeface="Arial Narrow" panose="020B0606020202030204" pitchFamily="34" charset="0"/>
              </a:rPr>
              <a:t>Mayor esfuerzo</a:t>
            </a:r>
          </a:p>
        </p:txBody>
      </p:sp>
      <p:sp>
        <p:nvSpPr>
          <p:cNvPr id="8" name="Triángulo rectángulo 7"/>
          <p:cNvSpPr/>
          <p:nvPr/>
        </p:nvSpPr>
        <p:spPr>
          <a:xfrm>
            <a:off x="5926454" y="710874"/>
            <a:ext cx="2686456" cy="5482800"/>
          </a:xfrm>
          <a:prstGeom prst="rtTriangle">
            <a:avLst/>
          </a:prstGeom>
          <a:solidFill>
            <a:schemeClr val="accent4">
              <a:alpha val="70000"/>
            </a:schemeClr>
          </a:solidFill>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s-ES" dirty="0" smtClean="0">
                <a:ln w="0"/>
                <a:solidFill>
                  <a:schemeClr val="tx1"/>
                </a:solidFill>
                <a:effectLst>
                  <a:outerShdw blurRad="38100" dist="19050" dir="2700000" algn="tl" rotWithShape="0">
                    <a:schemeClr val="dk1">
                      <a:alpha val="40000"/>
                    </a:schemeClr>
                  </a:outerShdw>
                </a:effectLst>
              </a:rPr>
              <a:t>   Nuestro estudio</a:t>
            </a: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smtClean="0">
              <a:ln w="0"/>
              <a:solidFill>
                <a:schemeClr val="tx1"/>
              </a:solidFill>
              <a:effectLst>
                <a:outerShdw blurRad="38100" dist="19050" dir="2700000" algn="tl" rotWithShape="0">
                  <a:schemeClr val="dk1">
                    <a:alpha val="40000"/>
                  </a:schemeClr>
                </a:outerShdw>
              </a:effectLst>
            </a:endParaRP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a:ln w="0"/>
              <a:solidFill>
                <a:schemeClr val="tx1"/>
              </a:solidFill>
              <a:effectLst>
                <a:outerShdw blurRad="38100" dist="19050" dir="2700000" algn="tl" rotWithShape="0">
                  <a:schemeClr val="dk1">
                    <a:alpha val="40000"/>
                  </a:schemeClr>
                </a:outerShdw>
              </a:effectLst>
            </a:endParaRPr>
          </a:p>
        </p:txBody>
      </p:sp>
      <p:sp>
        <p:nvSpPr>
          <p:cNvPr id="3" name="CuadroTexto 2"/>
          <p:cNvSpPr txBox="1"/>
          <p:nvPr/>
        </p:nvSpPr>
        <p:spPr>
          <a:xfrm>
            <a:off x="1356265" y="728914"/>
            <a:ext cx="4651200" cy="707886"/>
          </a:xfrm>
          <a:prstGeom prst="rect">
            <a:avLst/>
          </a:prstGeom>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2000" dirty="0" smtClean="0">
                <a:effectLst>
                  <a:glow rad="38100">
                    <a:schemeClr val="tx1">
                      <a:alpha val="97000"/>
                    </a:schemeClr>
                  </a:glow>
                </a:effectLst>
                <a:latin typeface="Arial Narrow" panose="020B0606020202030204" pitchFamily="34" charset="0"/>
              </a:rPr>
              <a:t>La EpS está incluida de forma transversal en el currículo de las asignaturas </a:t>
            </a:r>
            <a:endParaRPr lang="es-ES" sz="2000" dirty="0">
              <a:effectLst>
                <a:glow rad="38100">
                  <a:schemeClr val="tx1">
                    <a:alpha val="97000"/>
                  </a:schemeClr>
                </a:glow>
              </a:effectLst>
              <a:latin typeface="Arial Narrow" panose="020B0606020202030204" pitchFamily="34" charset="0"/>
            </a:endParaRPr>
          </a:p>
        </p:txBody>
      </p:sp>
      <p:sp>
        <p:nvSpPr>
          <p:cNvPr id="13" name="CuadroTexto 12"/>
          <p:cNvSpPr txBox="1"/>
          <p:nvPr/>
        </p:nvSpPr>
        <p:spPr>
          <a:xfrm>
            <a:off x="1353475" y="1515609"/>
            <a:ext cx="4651200" cy="1015663"/>
          </a:xfrm>
          <a:prstGeom prst="rect">
            <a:avLst/>
          </a:prstGeom>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2000" dirty="0" smtClean="0">
                <a:effectLst>
                  <a:glow rad="38100">
                    <a:schemeClr val="tx1">
                      <a:alpha val="97000"/>
                    </a:schemeClr>
                  </a:glow>
                </a:effectLst>
                <a:latin typeface="Arial Narrow" panose="020B0606020202030204" pitchFamily="34" charset="0"/>
              </a:rPr>
              <a:t> No es obligatorio adherirse al Plan de Educación para la Salud en la escuela de la Región de Murcia</a:t>
            </a:r>
            <a:endParaRPr lang="es-ES" sz="2000" dirty="0">
              <a:effectLst>
                <a:glow rad="38100">
                  <a:schemeClr val="tx1">
                    <a:alpha val="97000"/>
                  </a:schemeClr>
                </a:glow>
              </a:effectLst>
              <a:latin typeface="Arial Narrow" panose="020B0606020202030204" pitchFamily="34" charset="0"/>
            </a:endParaRPr>
          </a:p>
        </p:txBody>
      </p:sp>
      <p:pic>
        <p:nvPicPr>
          <p:cNvPr id="14" name="Imagen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8396" y="2283844"/>
            <a:ext cx="2160000" cy="1417225"/>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rotWithShape="1">
          <a:blip r:embed="rId7"/>
          <a:srcRect r="5444"/>
          <a:stretch/>
        </p:blipFill>
        <p:spPr>
          <a:xfrm>
            <a:off x="6438396" y="683379"/>
            <a:ext cx="2160000" cy="1537560"/>
          </a:xfrm>
          <a:prstGeom prst="rect">
            <a:avLst/>
          </a:prstGeom>
          <a:ln>
            <a:noFill/>
          </a:ln>
          <a:effectLst>
            <a:outerShdw blurRad="190500" algn="tl" rotWithShape="0">
              <a:srgbClr val="000000">
                <a:alpha val="70000"/>
              </a:srgbClr>
            </a:outerShdw>
          </a:effectLst>
        </p:spPr>
      </p:pic>
      <p:pic>
        <p:nvPicPr>
          <p:cNvPr id="16" name="Imagen 15"/>
          <p:cNvPicPr>
            <a:picLocks noChangeAspect="1"/>
          </p:cNvPicPr>
          <p:nvPr/>
        </p:nvPicPr>
        <p:blipFill rotWithShape="1">
          <a:blip r:embed="rId8"/>
          <a:srcRect r="15379"/>
          <a:stretch/>
        </p:blipFill>
        <p:spPr>
          <a:xfrm>
            <a:off x="6438396" y="3763974"/>
            <a:ext cx="2160000" cy="1460340"/>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rotWithShape="1">
          <a:blip r:embed="rId9"/>
          <a:srcRect r="13655"/>
          <a:stretch/>
        </p:blipFill>
        <p:spPr>
          <a:xfrm>
            <a:off x="6438396" y="5287219"/>
            <a:ext cx="2160000" cy="1467300"/>
          </a:xfrm>
          <a:prstGeom prst="rect">
            <a:avLst/>
          </a:prstGeom>
          <a:ln>
            <a:noFill/>
          </a:ln>
          <a:effectLst>
            <a:outerShdw blurRad="292100" dist="139700" dir="2700000" algn="tl" rotWithShape="0">
              <a:srgbClr val="333333">
                <a:alpha val="65000"/>
              </a:srgbClr>
            </a:outerShdw>
          </a:effectLst>
        </p:spPr>
      </p:pic>
      <p:pic>
        <p:nvPicPr>
          <p:cNvPr id="18" name="Imagen 17"/>
          <p:cNvPicPr>
            <a:picLocks noChangeAspect="1"/>
          </p:cNvPicPr>
          <p:nvPr/>
        </p:nvPicPr>
        <p:blipFill>
          <a:blip r:embed="rId10"/>
          <a:stretch>
            <a:fillRect/>
          </a:stretch>
        </p:blipFill>
        <p:spPr>
          <a:xfrm>
            <a:off x="7987381" y="2992230"/>
            <a:ext cx="547395" cy="540000"/>
          </a:xfrm>
          <a:prstGeom prst="rect">
            <a:avLst/>
          </a:prstGeom>
          <a:effectLst>
            <a:outerShdw blurRad="50800" dist="38100" dir="2700000" algn="tl" rotWithShape="0">
              <a:prstClr val="black">
                <a:alpha val="40000"/>
              </a:prstClr>
            </a:outerShdw>
          </a:effectLst>
        </p:spPr>
      </p:pic>
      <p:pic>
        <p:nvPicPr>
          <p:cNvPr id="19" name="Imagen 18"/>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p:blipFill>
        <p:spPr>
          <a:xfrm>
            <a:off x="7983758" y="1472064"/>
            <a:ext cx="55464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0" name="Imagen 19"/>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a:ext>
            </a:extLst>
          </a:blip>
          <a:srcRect/>
          <a:stretch/>
        </p:blipFill>
        <p:spPr>
          <a:xfrm>
            <a:off x="7994828" y="4587457"/>
            <a:ext cx="53250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1" name="Imagen 20"/>
          <p:cNvPicPr>
            <a:picLocks noChangeAspect="1"/>
          </p:cNvPicPr>
          <p:nvPr/>
        </p:nvPicPr>
        <p:blipFill rotWithShape="1">
          <a:blip r:embed="rId15"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7988933" y="6125783"/>
            <a:ext cx="54429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5" name="Rectángulo redondeado 4"/>
          <p:cNvSpPr/>
          <p:nvPr/>
        </p:nvSpPr>
        <p:spPr>
          <a:xfrm>
            <a:off x="7328151" y="883452"/>
            <a:ext cx="360000" cy="592126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251" y="574521"/>
            <a:ext cx="1429836" cy="1554006"/>
          </a:xfrm>
          <a:prstGeom prst="rect">
            <a:avLst/>
          </a:prstGeom>
          <a:ln>
            <a:noFill/>
          </a:ln>
          <a:effectLst>
            <a:outerShdw blurRad="292100" dist="139700" dir="2700000" algn="tl" rotWithShape="0">
              <a:srgbClr val="333333">
                <a:alpha val="65000"/>
              </a:srgbClr>
            </a:outerShdw>
          </a:effectLst>
        </p:spPr>
      </p:pic>
      <p:grpSp>
        <p:nvGrpSpPr>
          <p:cNvPr id="33" name="Grupo 32"/>
          <p:cNvGrpSpPr/>
          <p:nvPr/>
        </p:nvGrpSpPr>
        <p:grpSpPr>
          <a:xfrm>
            <a:off x="6870914" y="3476401"/>
            <a:ext cx="1972371" cy="1460937"/>
            <a:chOff x="1787582" y="2986752"/>
            <a:chExt cx="4457700" cy="3343275"/>
          </a:xfrm>
        </p:grpSpPr>
        <p:pic>
          <p:nvPicPr>
            <p:cNvPr id="31" name="Imagen 30"/>
            <p:cNvPicPr>
              <a:picLocks noChangeAspect="1"/>
            </p:cNvPicPr>
            <p:nvPr/>
          </p:nvPicPr>
          <p:blipFill>
            <a:blip r:embed="rId1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1787582" y="2986752"/>
              <a:ext cx="4457700" cy="3343275"/>
            </a:xfrm>
            <a:prstGeom prst="rect">
              <a:avLst/>
            </a:prstGeom>
          </p:spPr>
        </p:pic>
        <p:sp>
          <p:nvSpPr>
            <p:cNvPr id="32" name="Rectángulo 31"/>
            <p:cNvSpPr/>
            <p:nvPr/>
          </p:nvSpPr>
          <p:spPr>
            <a:xfrm rot="20680981">
              <a:off x="2295132" y="4285551"/>
              <a:ext cx="3444779" cy="710226"/>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smtClean="0">
                  <a:solidFill>
                    <a:srgbClr val="C90305"/>
                  </a:solidFill>
                  <a:latin typeface="Tiza" panose="02060807000000020004" pitchFamily="18" charset="0"/>
                </a:rPr>
                <a:t>Conocimientos deficientes</a:t>
              </a:r>
              <a:endParaRPr lang="es-ES" sz="800" dirty="0">
                <a:solidFill>
                  <a:srgbClr val="C90305"/>
                </a:solidFill>
                <a:latin typeface="Tiza" panose="02060807000000020004" pitchFamily="18" charset="0"/>
              </a:endParaRPr>
            </a:p>
          </p:txBody>
        </p:sp>
      </p:grpSp>
      <p:sp>
        <p:nvSpPr>
          <p:cNvPr id="26" name="Flecha izquierda 25"/>
          <p:cNvSpPr/>
          <p:nvPr/>
        </p:nvSpPr>
        <p:spPr>
          <a:xfrm>
            <a:off x="5547932" y="2874351"/>
            <a:ext cx="888885" cy="611828"/>
          </a:xfrm>
          <a:prstGeom prst="leftArrow">
            <a:avLst>
              <a:gd name="adj1" fmla="val 50000"/>
              <a:gd name="adj2" fmla="val 85166"/>
            </a:avLst>
          </a:prstGeom>
          <a:gradFill>
            <a:gsLst>
              <a:gs pos="0">
                <a:srgbClr val="FF0000"/>
              </a:gs>
              <a:gs pos="50000">
                <a:srgbClr val="C90305"/>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3" name="Picture 6" descr="Resultado de imagen de educación para la salud región de murcia"/>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0889" y="1861706"/>
            <a:ext cx="727089" cy="700436"/>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n 46"/>
          <p:cNvPicPr>
            <a:picLocks noChangeAspect="1"/>
          </p:cNvPicPr>
          <p:nvPr/>
        </p:nvPicPr>
        <p:blipFill>
          <a:blip r:embed="rId19"/>
          <a:stretch>
            <a:fillRect/>
          </a:stretch>
        </p:blipFill>
        <p:spPr>
          <a:xfrm>
            <a:off x="-27591" y="-439682"/>
            <a:ext cx="6925656" cy="1450974"/>
          </a:xfrm>
          <a:prstGeom prst="rect">
            <a:avLst/>
          </a:prstGeom>
        </p:spPr>
      </p:pic>
    </p:spTree>
    <p:extLst>
      <p:ext uri="{BB962C8B-B14F-4D97-AF65-F5344CB8AC3E}">
        <p14:creationId xmlns:p14="http://schemas.microsoft.com/office/powerpoint/2010/main" val="342155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58" name="Imagen 57"/>
          <p:cNvPicPr>
            <a:picLocks noChangeAspect="1"/>
          </p:cNvPicPr>
          <p:nvPr/>
        </p:nvPicPr>
        <p:blipFill>
          <a:blip r:embed="rId4"/>
          <a:stretch>
            <a:fillRect/>
          </a:stretch>
        </p:blipFill>
        <p:spPr>
          <a:xfrm>
            <a:off x="7944627" y="-100475"/>
            <a:ext cx="1304657" cy="7029297"/>
          </a:xfrm>
          <a:prstGeom prst="rect">
            <a:avLst/>
          </a:prstGeom>
        </p:spPr>
      </p:pic>
      <p:pic>
        <p:nvPicPr>
          <p:cNvPr id="59" name="Imagen 58"/>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8" name="Triángulo rectángulo 7"/>
          <p:cNvSpPr/>
          <p:nvPr/>
        </p:nvSpPr>
        <p:spPr>
          <a:xfrm>
            <a:off x="56358" y="464457"/>
            <a:ext cx="2866951" cy="6113399"/>
          </a:xfrm>
          <a:prstGeom prst="rtTriangle">
            <a:avLst/>
          </a:prstGeom>
          <a:solidFill>
            <a:schemeClr val="accent4">
              <a:alpha val="70000"/>
            </a:schemeClr>
          </a:solidFill>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s-ES" dirty="0" smtClean="0">
                <a:ln w="0"/>
                <a:solidFill>
                  <a:schemeClr val="tx1"/>
                </a:solidFill>
                <a:effectLst>
                  <a:outerShdw blurRad="38100" dist="19050" dir="2700000" algn="tl" rotWithShape="0">
                    <a:schemeClr val="dk1">
                      <a:alpha val="40000"/>
                    </a:schemeClr>
                  </a:outerShdw>
                </a:effectLst>
              </a:rPr>
              <a:t>   Nuestro estudio</a:t>
            </a: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smtClean="0">
              <a:ln w="0"/>
              <a:solidFill>
                <a:schemeClr val="tx1"/>
              </a:solidFill>
              <a:effectLst>
                <a:outerShdw blurRad="38100" dist="19050" dir="2700000" algn="tl" rotWithShape="0">
                  <a:schemeClr val="dk1">
                    <a:alpha val="40000"/>
                  </a:schemeClr>
                </a:outerShdw>
              </a:effectLst>
            </a:endParaRP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smtClean="0">
              <a:ln w="0"/>
              <a:solidFill>
                <a:schemeClr val="tx1"/>
              </a:solidFill>
              <a:effectLst>
                <a:outerShdw blurRad="38100" dist="19050" dir="2700000" algn="tl" rotWithShape="0">
                  <a:schemeClr val="dk1">
                    <a:alpha val="40000"/>
                  </a:schemeClr>
                </a:outerShdw>
              </a:effectLst>
            </a:endParaRP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a:ln w="0"/>
              <a:solidFill>
                <a:schemeClr val="tx1"/>
              </a:solidFill>
              <a:effectLst>
                <a:outerShdw blurRad="38100" dist="19050" dir="2700000" algn="tl" rotWithShape="0">
                  <a:schemeClr val="dk1">
                    <a:alpha val="40000"/>
                  </a:schemeClr>
                </a:outerShdw>
              </a:effectLst>
            </a:endParaRPr>
          </a:p>
        </p:txBody>
      </p:sp>
      <p:pic>
        <p:nvPicPr>
          <p:cNvPr id="23" name="Picture 6" descr="Resultado de imagen de educación para la salud región de murci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744" y="2482461"/>
            <a:ext cx="727089" cy="70043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10413" y="896238"/>
            <a:ext cx="5675086" cy="520535"/>
          </a:xfrm>
          <a:prstGeom prst="rect">
            <a:avLst/>
          </a:prstGeom>
          <a:solidFill>
            <a:srgbClr val="00B05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50800">
                    <a:schemeClr val="tx1">
                      <a:alpha val="97000"/>
                    </a:schemeClr>
                  </a:glow>
                </a:effectLst>
              </a:rPr>
              <a:t>Cohorte de Edad 9-11años (5º y 6º de Educación Primaria)</a:t>
            </a:r>
            <a:endParaRPr lang="es-ES" dirty="0">
              <a:effectLst>
                <a:glow rad="50800">
                  <a:schemeClr val="tx1">
                    <a:alpha val="97000"/>
                  </a:schemeClr>
                </a:glow>
              </a:effectLst>
            </a:endParaRPr>
          </a:p>
        </p:txBody>
      </p:sp>
      <p:sp>
        <p:nvSpPr>
          <p:cNvPr id="22" name="Rectángulo 21"/>
          <p:cNvSpPr/>
          <p:nvPr/>
        </p:nvSpPr>
        <p:spPr>
          <a:xfrm>
            <a:off x="6202715" y="574521"/>
            <a:ext cx="2384672" cy="2312208"/>
          </a:xfrm>
          <a:prstGeom prst="rect">
            <a:avLst/>
          </a:prstGeom>
          <a:solidFill>
            <a:srgbClr val="66C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tx1"/>
                </a:solidFill>
                <a:effectLst>
                  <a:glow rad="50800">
                    <a:schemeClr val="bg1">
                      <a:alpha val="95000"/>
                    </a:schemeClr>
                  </a:glow>
                </a:effectLst>
              </a:rPr>
              <a:t>Son más receptivos con sus tutores</a:t>
            </a:r>
          </a:p>
          <a:p>
            <a:pPr algn="ctr"/>
            <a:r>
              <a:rPr lang="es-ES" sz="1600" dirty="0" smtClean="0">
                <a:solidFill>
                  <a:schemeClr val="tx1"/>
                </a:solidFill>
                <a:effectLst>
                  <a:glow rad="50800">
                    <a:schemeClr val="bg1">
                      <a:alpha val="95000"/>
                    </a:schemeClr>
                  </a:glow>
                </a:effectLst>
              </a:rPr>
              <a:t>Profesores</a:t>
            </a:r>
          </a:p>
          <a:p>
            <a:pPr algn="ctr"/>
            <a:r>
              <a:rPr lang="es-ES" sz="1600" dirty="0" smtClean="0">
                <a:solidFill>
                  <a:schemeClr val="tx1"/>
                </a:solidFill>
                <a:effectLst>
                  <a:glow rad="50800">
                    <a:schemeClr val="bg1">
                      <a:alpha val="95000"/>
                    </a:schemeClr>
                  </a:glow>
                </a:effectLst>
              </a:rPr>
              <a:t>Y </a:t>
            </a:r>
          </a:p>
          <a:p>
            <a:pPr algn="ctr"/>
            <a:r>
              <a:rPr lang="es-ES" sz="1600" dirty="0" smtClean="0">
                <a:solidFill>
                  <a:schemeClr val="tx1"/>
                </a:solidFill>
                <a:effectLst>
                  <a:glow rad="50800">
                    <a:schemeClr val="bg1">
                      <a:alpha val="95000"/>
                    </a:schemeClr>
                  </a:glow>
                </a:effectLst>
              </a:rPr>
              <a:t>Profesionales de la Salud</a:t>
            </a:r>
          </a:p>
          <a:p>
            <a:pPr algn="ctr"/>
            <a:endParaRPr lang="es-ES" sz="1200" dirty="0" smtClean="0">
              <a:solidFill>
                <a:schemeClr val="tx1"/>
              </a:solidFill>
              <a:effectLst>
                <a:glow rad="50800">
                  <a:schemeClr val="bg1">
                    <a:alpha val="95000"/>
                  </a:schemeClr>
                </a:glow>
              </a:effectLst>
            </a:endParaRPr>
          </a:p>
          <a:p>
            <a:pPr algn="ctr"/>
            <a:r>
              <a:rPr lang="es-ES" sz="1200" dirty="0" smtClean="0">
                <a:solidFill>
                  <a:schemeClr val="tx1"/>
                </a:solidFill>
                <a:effectLst>
                  <a:glow rad="50800">
                    <a:schemeClr val="bg1">
                      <a:alpha val="95000"/>
                    </a:schemeClr>
                  </a:glow>
                </a:effectLst>
              </a:rPr>
              <a:t>(</a:t>
            </a:r>
            <a:r>
              <a:rPr lang="es-ES" sz="1200" dirty="0">
                <a:solidFill>
                  <a:schemeClr val="tx1"/>
                </a:solidFill>
                <a:effectLst>
                  <a:glow rad="50800">
                    <a:schemeClr val="bg1">
                      <a:alpha val="95000"/>
                    </a:schemeClr>
                  </a:glow>
                </a:effectLst>
              </a:rPr>
              <a:t>Rodríguez Huertas et al., 2012) (Castillo Ureña, 2007)(</a:t>
            </a:r>
            <a:r>
              <a:rPr lang="es-ES" sz="1200" dirty="0" err="1">
                <a:solidFill>
                  <a:schemeClr val="tx1"/>
                </a:solidFill>
                <a:effectLst>
                  <a:glow rad="50800">
                    <a:schemeClr val="bg1">
                      <a:alpha val="95000"/>
                    </a:schemeClr>
                  </a:glow>
                </a:effectLst>
              </a:rPr>
              <a:t>Böttiger</a:t>
            </a:r>
            <a:r>
              <a:rPr lang="es-ES" sz="1200" dirty="0">
                <a:solidFill>
                  <a:schemeClr val="tx1"/>
                </a:solidFill>
                <a:effectLst>
                  <a:glow rad="50800">
                    <a:schemeClr val="bg1">
                      <a:alpha val="95000"/>
                    </a:schemeClr>
                  </a:glow>
                </a:effectLst>
              </a:rPr>
              <a:t> &amp; Van </a:t>
            </a:r>
            <a:r>
              <a:rPr lang="es-ES" sz="1200" dirty="0" err="1">
                <a:solidFill>
                  <a:schemeClr val="tx1"/>
                </a:solidFill>
                <a:effectLst>
                  <a:glow rad="50800">
                    <a:schemeClr val="bg1">
                      <a:alpha val="95000"/>
                    </a:schemeClr>
                  </a:glow>
                </a:effectLst>
              </a:rPr>
              <a:t>Aken</a:t>
            </a:r>
            <a:r>
              <a:rPr lang="es-ES" sz="1200" dirty="0">
                <a:solidFill>
                  <a:schemeClr val="tx1"/>
                </a:solidFill>
                <a:effectLst>
                  <a:glow rad="50800">
                    <a:schemeClr val="bg1">
                      <a:alpha val="95000"/>
                    </a:schemeClr>
                  </a:glow>
                </a:effectLst>
              </a:rPr>
              <a:t>, 2015).</a:t>
            </a:r>
            <a:endParaRPr lang="es-ES" sz="1200" dirty="0" smtClean="0">
              <a:solidFill>
                <a:schemeClr val="tx1"/>
              </a:solidFill>
              <a:effectLst>
                <a:glow rad="50800">
                  <a:schemeClr val="bg1">
                    <a:alpha val="95000"/>
                  </a:schemeClr>
                </a:glow>
              </a:effectLst>
            </a:endParaRPr>
          </a:p>
          <a:p>
            <a:pPr algn="ctr"/>
            <a:endParaRPr lang="es-ES" sz="1200" dirty="0">
              <a:solidFill>
                <a:schemeClr val="tx1"/>
              </a:solidFill>
              <a:effectLst>
                <a:glow rad="50800">
                  <a:schemeClr val="bg1">
                    <a:alpha val="95000"/>
                  </a:schemeClr>
                </a:glow>
              </a:effectLst>
            </a:endParaRPr>
          </a:p>
        </p:txBody>
      </p:sp>
      <p:sp>
        <p:nvSpPr>
          <p:cNvPr id="12" name="Flecha derecha 11"/>
          <p:cNvSpPr/>
          <p:nvPr/>
        </p:nvSpPr>
        <p:spPr>
          <a:xfrm>
            <a:off x="6047076" y="992211"/>
            <a:ext cx="469590" cy="356502"/>
          </a:xfrm>
          <a:prstGeom prst="rightArrow">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29" name="Rectángulo 28"/>
          <p:cNvSpPr/>
          <p:nvPr/>
        </p:nvSpPr>
        <p:spPr>
          <a:xfrm>
            <a:off x="410413" y="1551264"/>
            <a:ext cx="5675086" cy="520535"/>
          </a:xfrm>
          <a:prstGeom prst="rect">
            <a:avLst/>
          </a:prstGeom>
          <a:solidFill>
            <a:schemeClr val="accent6">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50800">
                    <a:schemeClr val="tx1">
                      <a:alpha val="97000"/>
                    </a:schemeClr>
                  </a:glow>
                </a:effectLst>
              </a:rPr>
              <a:t>Duración de cada intervención (35-45 minutos)</a:t>
            </a:r>
            <a:endParaRPr lang="es-ES" dirty="0">
              <a:effectLst>
                <a:glow rad="50800">
                  <a:schemeClr val="tx1">
                    <a:alpha val="97000"/>
                  </a:schemeClr>
                </a:glow>
              </a:effectLst>
            </a:endParaRPr>
          </a:p>
        </p:txBody>
      </p:sp>
      <p:cxnSp>
        <p:nvCxnSpPr>
          <p:cNvPr id="25" name="Conector angular 24"/>
          <p:cNvCxnSpPr>
            <a:stCxn id="29" idx="2"/>
            <a:endCxn id="27" idx="1"/>
          </p:cNvCxnSpPr>
          <p:nvPr/>
        </p:nvCxnSpPr>
        <p:spPr>
          <a:xfrm rot="16200000" flipH="1">
            <a:off x="2976175" y="2343579"/>
            <a:ext cx="795435" cy="251873"/>
          </a:xfrm>
          <a:prstGeom prst="bentConnector2">
            <a:avLst/>
          </a:prstGeom>
          <a:ln w="38100">
            <a:solidFill>
              <a:srgbClr val="FF0000"/>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3499829" y="2268809"/>
            <a:ext cx="2801026" cy="1196850"/>
          </a:xfrm>
          <a:prstGeom prst="rect">
            <a:avLst/>
          </a:prstGeom>
          <a:solidFill>
            <a:schemeClr val="accent4">
              <a:lumMod val="20000"/>
              <a:lumOff val="8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effectLst>
                  <a:glow rad="50800">
                    <a:schemeClr val="bg1">
                      <a:alpha val="95000"/>
                    </a:schemeClr>
                  </a:glow>
                </a:effectLst>
              </a:rPr>
              <a:t>Recomendada por la mayoría de autores en intervenciones con niños</a:t>
            </a:r>
          </a:p>
          <a:p>
            <a:pPr algn="ctr"/>
            <a:r>
              <a:rPr lang="es-ES" sz="1200" dirty="0">
                <a:solidFill>
                  <a:schemeClr val="tx1"/>
                </a:solidFill>
                <a:effectLst>
                  <a:glow rad="50800">
                    <a:schemeClr val="bg1">
                      <a:alpha val="95000"/>
                    </a:schemeClr>
                  </a:glow>
                </a:effectLst>
              </a:rPr>
              <a:t>(Oliva Rodríguez et al., 2013).</a:t>
            </a:r>
          </a:p>
        </p:txBody>
      </p:sp>
      <p:sp>
        <p:nvSpPr>
          <p:cNvPr id="37" name="Rectángulo 36"/>
          <p:cNvSpPr/>
          <p:nvPr/>
        </p:nvSpPr>
        <p:spPr>
          <a:xfrm>
            <a:off x="410413" y="3521275"/>
            <a:ext cx="4335758" cy="520535"/>
          </a:xfrm>
          <a:prstGeom prst="rect">
            <a:avLst/>
          </a:prstGeom>
          <a:solidFill>
            <a:schemeClr val="accent6">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50800">
                    <a:schemeClr val="tx1">
                      <a:alpha val="97000"/>
                    </a:schemeClr>
                  </a:glow>
                </a:effectLst>
              </a:rPr>
              <a:t>5 sesiones sobre cada una de las materias</a:t>
            </a:r>
            <a:endParaRPr lang="es-ES" dirty="0">
              <a:effectLst>
                <a:glow rad="50800">
                  <a:schemeClr val="tx1">
                    <a:alpha val="97000"/>
                  </a:schemeClr>
                </a:glow>
              </a:effectLst>
            </a:endParaRPr>
          </a:p>
        </p:txBody>
      </p:sp>
      <p:pic>
        <p:nvPicPr>
          <p:cNvPr id="40" name="Imagen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6137" y="2760957"/>
            <a:ext cx="2091491" cy="1395417"/>
          </a:xfrm>
          <a:prstGeom prst="rect">
            <a:avLst/>
          </a:prstGeom>
          <a:ln>
            <a:noFill/>
          </a:ln>
          <a:effectLst>
            <a:reflection blurRad="12700" stA="30000" endPos="30000" dist="5000" dir="5400000" sy="-100000" algn="bl" rotWithShape="0"/>
          </a:effectLst>
          <a:scene3d>
            <a:camera prst="perspectiveLeft"/>
            <a:lightRig rig="threePt" dir="t">
              <a:rot lat="0" lon="0" rev="2700000"/>
            </a:lightRig>
          </a:scene3d>
          <a:sp3d>
            <a:bevelT w="63500" h="50800"/>
          </a:sp3d>
        </p:spPr>
      </p:pic>
      <p:sp>
        <p:nvSpPr>
          <p:cNvPr id="41" name="Pentágono 40"/>
          <p:cNvSpPr/>
          <p:nvPr/>
        </p:nvSpPr>
        <p:spPr>
          <a:xfrm>
            <a:off x="1080972" y="4096477"/>
            <a:ext cx="7039059" cy="523220"/>
          </a:xfrm>
          <a:prstGeom prst="homePlate">
            <a:avLst>
              <a:gd name="adj" fmla="val 32129"/>
            </a:avLst>
          </a:prstGeom>
          <a:solidFill>
            <a:srgbClr val="FFCCFF"/>
          </a:solidFill>
          <a:scene3d>
            <a:camera prst="orthographicFront"/>
            <a:lightRig rig="threePt" dir="t"/>
          </a:scene3d>
          <a:sp3d>
            <a:bevelT w="152400" h="50800" prst="softRound"/>
          </a:sp3d>
        </p:spPr>
        <p:txBody>
          <a:bodyPr wrap="square">
            <a:spAutoFit/>
          </a:bodyPr>
          <a:lstStyle/>
          <a:p>
            <a:pPr algn="ctr"/>
            <a:r>
              <a:rPr lang="es-ES" sz="1400" i="1" dirty="0" smtClean="0"/>
              <a:t>Guía </a:t>
            </a:r>
            <a:r>
              <a:rPr lang="es-ES" sz="1400" i="1" dirty="0"/>
              <a:t>para las Administraciones Educativas y Sanitarias. Criterios de Calidad para el Desarrollo de Proyectos y Actuaciones de Promoción y Educación para la Salud en el Sistema Educativo,</a:t>
            </a:r>
          </a:p>
        </p:txBody>
      </p:sp>
      <p:sp>
        <p:nvSpPr>
          <p:cNvPr id="42" name="Rectángulo 41"/>
          <p:cNvSpPr/>
          <p:nvPr/>
        </p:nvSpPr>
        <p:spPr>
          <a:xfrm>
            <a:off x="410413" y="4751997"/>
            <a:ext cx="4335758" cy="520535"/>
          </a:xfrm>
          <a:prstGeom prst="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50800">
                    <a:schemeClr val="tx1">
                      <a:alpha val="97000"/>
                    </a:schemeClr>
                  </a:glow>
                </a:effectLst>
              </a:rPr>
              <a:t>El contenido adaptado a la Edad</a:t>
            </a:r>
            <a:endParaRPr lang="es-ES" dirty="0">
              <a:effectLst>
                <a:glow rad="50800">
                  <a:schemeClr val="tx1">
                    <a:alpha val="97000"/>
                  </a:schemeClr>
                </a:glow>
              </a:effectLst>
            </a:endParaRPr>
          </a:p>
        </p:txBody>
      </p:sp>
      <p:pic>
        <p:nvPicPr>
          <p:cNvPr id="44" name="Imagen 43"/>
          <p:cNvPicPr>
            <a:picLocks noChangeAspect="1"/>
          </p:cNvPicPr>
          <p:nvPr/>
        </p:nvPicPr>
        <p:blipFill>
          <a:blip r:embed="rId8"/>
          <a:stretch>
            <a:fillRect/>
          </a:stretch>
        </p:blipFill>
        <p:spPr>
          <a:xfrm>
            <a:off x="4844054" y="4606456"/>
            <a:ext cx="729864" cy="720000"/>
          </a:xfrm>
          <a:prstGeom prst="rect">
            <a:avLst/>
          </a:prstGeom>
          <a:effectLst>
            <a:outerShdw blurRad="50800" dist="38100" dir="2700000" algn="tl" rotWithShape="0">
              <a:prstClr val="black">
                <a:alpha val="40000"/>
              </a:prstClr>
            </a:outerShdw>
          </a:effectLst>
        </p:spPr>
      </p:pic>
      <p:pic>
        <p:nvPicPr>
          <p:cNvPr id="45" name="Imagen 44"/>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rcRect/>
          <a:stretch/>
        </p:blipFill>
        <p:spPr>
          <a:xfrm>
            <a:off x="4189782" y="4642456"/>
            <a:ext cx="665559" cy="648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47" name="Imagen 46"/>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rcRect/>
          <a:stretch/>
        </p:blipFill>
        <p:spPr>
          <a:xfrm>
            <a:off x="5562631" y="4624456"/>
            <a:ext cx="674500" cy="684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48" name="Imagen 47"/>
          <p:cNvPicPr>
            <a:picLocks noChangeAspect="1"/>
          </p:cNvPicPr>
          <p:nvPr/>
        </p:nvPicPr>
        <p:blipFill rotWithShape="1">
          <a:blip r:embed="rId13"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6240358" y="4642456"/>
            <a:ext cx="653139" cy="648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49" name="Imagen 48"/>
          <p:cNvPicPr>
            <a:picLocks noChangeAspect="1"/>
          </p:cNvPicPr>
          <p:nvPr/>
        </p:nvPicPr>
        <p:blipFill>
          <a:blip r:embed="rId14"/>
          <a:stretch>
            <a:fillRect/>
          </a:stretch>
        </p:blipFill>
        <p:spPr>
          <a:xfrm>
            <a:off x="6896725" y="4606456"/>
            <a:ext cx="723114" cy="720000"/>
          </a:xfrm>
          <a:prstGeom prst="rect">
            <a:avLst/>
          </a:prstGeom>
        </p:spPr>
      </p:pic>
      <p:pic>
        <p:nvPicPr>
          <p:cNvPr id="50" name="Imagen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88157">
            <a:off x="7378447" y="4774298"/>
            <a:ext cx="1234381" cy="1628519"/>
          </a:xfrm>
          <a:prstGeom prst="rect">
            <a:avLst/>
          </a:prstGeom>
          <a:ln>
            <a:noFill/>
          </a:ln>
          <a:effectLst>
            <a:reflection blurRad="12700" stA="30000" endPos="30000" dist="5000" dir="5400000" sy="-100000" algn="bl" rotWithShape="0"/>
          </a:effectLst>
          <a:scene3d>
            <a:camera prst="isometricOffAxis2Left"/>
            <a:lightRig rig="threePt" dir="t">
              <a:rot lat="0" lon="0" rev="2700000"/>
            </a:lightRig>
          </a:scene3d>
          <a:sp3d>
            <a:bevelT w="63500" h="50800"/>
          </a:sp3d>
        </p:spPr>
      </p:pic>
      <p:sp>
        <p:nvSpPr>
          <p:cNvPr id="52" name="Rectángulo 51"/>
          <p:cNvSpPr/>
          <p:nvPr/>
        </p:nvSpPr>
        <p:spPr>
          <a:xfrm>
            <a:off x="410413" y="5462184"/>
            <a:ext cx="4335758" cy="520535"/>
          </a:xfrm>
          <a:prstGeom prst="rect">
            <a:avLst/>
          </a:prstGeom>
          <a:solidFill>
            <a:schemeClr val="accent2">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effectLst>
                  <a:glow rad="50800">
                    <a:schemeClr val="tx1">
                      <a:alpha val="97000"/>
                    </a:schemeClr>
                  </a:glow>
                </a:effectLst>
              </a:rPr>
              <a:t>Uso de TICS</a:t>
            </a:r>
            <a:endParaRPr lang="es-ES" dirty="0">
              <a:effectLst>
                <a:glow rad="50800">
                  <a:schemeClr val="tx1">
                    <a:alpha val="97000"/>
                  </a:schemeClr>
                </a:glow>
              </a:effectLst>
            </a:endParaRPr>
          </a:p>
        </p:txBody>
      </p:sp>
      <p:cxnSp>
        <p:nvCxnSpPr>
          <p:cNvPr id="54" name="Conector angular 53"/>
          <p:cNvCxnSpPr/>
          <p:nvPr/>
        </p:nvCxnSpPr>
        <p:spPr>
          <a:xfrm>
            <a:off x="2578292" y="5982719"/>
            <a:ext cx="1398622" cy="476138"/>
          </a:xfrm>
          <a:prstGeom prst="bentConnector3">
            <a:avLst>
              <a:gd name="adj1" fmla="val -38209"/>
            </a:avLst>
          </a:prstGeom>
          <a:ln w="38100">
            <a:solidFill>
              <a:srgbClr val="FF0000"/>
            </a:solidFill>
            <a:tailEnd type="triangle"/>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56" name="Rectángulo 55"/>
          <p:cNvSpPr/>
          <p:nvPr/>
        </p:nvSpPr>
        <p:spPr>
          <a:xfrm>
            <a:off x="3993995" y="5605850"/>
            <a:ext cx="3245581" cy="1134341"/>
          </a:xfrm>
          <a:prstGeom prst="rect">
            <a:avLst/>
          </a:prstGeom>
          <a:solidFill>
            <a:srgbClr val="9900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1600" dirty="0" smtClean="0">
                <a:effectLst>
                  <a:glow rad="50800">
                    <a:schemeClr val="tx1">
                      <a:alpha val="97000"/>
                    </a:schemeClr>
                  </a:glow>
                </a:effectLst>
              </a:rPr>
              <a:t>Alto interés en el alumnado</a:t>
            </a:r>
          </a:p>
          <a:p>
            <a:pPr marL="285750" indent="-285750">
              <a:buFont typeface="Arial" panose="020B0604020202020204" pitchFamily="34" charset="0"/>
              <a:buChar char="•"/>
            </a:pPr>
            <a:r>
              <a:rPr lang="es-ES" sz="1600" dirty="0" smtClean="0">
                <a:effectLst>
                  <a:glow rad="50800">
                    <a:schemeClr val="tx1">
                      <a:alpha val="97000"/>
                    </a:schemeClr>
                  </a:glow>
                </a:effectLst>
              </a:rPr>
              <a:t>Refuerzo de la información </a:t>
            </a:r>
          </a:p>
          <a:p>
            <a:pPr marL="285750" indent="-285750">
              <a:buFont typeface="Arial" panose="020B0604020202020204" pitchFamily="34" charset="0"/>
              <a:buChar char="•"/>
            </a:pPr>
            <a:r>
              <a:rPr lang="es-ES" sz="1600" dirty="0" smtClean="0">
                <a:effectLst>
                  <a:glow rad="50800">
                    <a:schemeClr val="tx1">
                      <a:alpha val="97000"/>
                    </a:schemeClr>
                  </a:glow>
                </a:effectLst>
              </a:rPr>
              <a:t>Aprendizaje activo</a:t>
            </a:r>
          </a:p>
          <a:p>
            <a:pPr algn="r"/>
            <a:r>
              <a:rPr lang="es-ES" sz="1200" dirty="0" smtClean="0">
                <a:effectLst>
                  <a:glow rad="50800">
                    <a:schemeClr val="tx1">
                      <a:alpha val="97000"/>
                    </a:schemeClr>
                  </a:glow>
                </a:effectLst>
              </a:rPr>
              <a:t>(Pérez </a:t>
            </a:r>
            <a:r>
              <a:rPr lang="es-ES" sz="1200" dirty="0">
                <a:effectLst>
                  <a:glow rad="50800">
                    <a:schemeClr val="tx1">
                      <a:alpha val="97000"/>
                    </a:schemeClr>
                  </a:glow>
                </a:effectLst>
              </a:rPr>
              <a:t>&amp; Delgado, </a:t>
            </a:r>
            <a:r>
              <a:rPr lang="es-ES" sz="1200" dirty="0" smtClean="0">
                <a:effectLst>
                  <a:glow rad="50800">
                    <a:schemeClr val="tx1">
                      <a:alpha val="97000"/>
                    </a:schemeClr>
                  </a:glow>
                </a:effectLst>
              </a:rPr>
              <a:t>2010)</a:t>
            </a:r>
            <a:endParaRPr lang="es-ES" sz="1200" dirty="0">
              <a:effectLst>
                <a:glow rad="50800">
                  <a:schemeClr val="tx1">
                    <a:alpha val="97000"/>
                  </a:schemeClr>
                </a:glow>
              </a:effectLst>
            </a:endParaRPr>
          </a:p>
        </p:txBody>
      </p:sp>
      <p:pic>
        <p:nvPicPr>
          <p:cNvPr id="51" name="Imagen 50"/>
          <p:cNvPicPr>
            <a:picLocks noChangeAspect="1"/>
          </p:cNvPicPr>
          <p:nvPr/>
        </p:nvPicPr>
        <p:blipFill>
          <a:blip r:embed="rId16"/>
          <a:stretch>
            <a:fillRect/>
          </a:stretch>
        </p:blipFill>
        <p:spPr>
          <a:xfrm>
            <a:off x="6763289" y="5459136"/>
            <a:ext cx="713884" cy="713884"/>
          </a:xfrm>
          <a:prstGeom prst="rect">
            <a:avLst/>
          </a:prstGeom>
        </p:spPr>
      </p:pic>
      <p:pic>
        <p:nvPicPr>
          <p:cNvPr id="60" name="Imagen 59"/>
          <p:cNvPicPr>
            <a:picLocks noChangeAspect="1"/>
          </p:cNvPicPr>
          <p:nvPr/>
        </p:nvPicPr>
        <p:blipFill>
          <a:blip r:embed="rId17"/>
          <a:stretch>
            <a:fillRect/>
          </a:stretch>
        </p:blipFill>
        <p:spPr>
          <a:xfrm>
            <a:off x="17951" y="-440035"/>
            <a:ext cx="6925656" cy="1450974"/>
          </a:xfrm>
          <a:prstGeom prst="rect">
            <a:avLst/>
          </a:prstGeom>
        </p:spPr>
      </p:pic>
    </p:spTree>
    <p:extLst>
      <p:ext uri="{BB962C8B-B14F-4D97-AF65-F5344CB8AC3E}">
        <p14:creationId xmlns:p14="http://schemas.microsoft.com/office/powerpoint/2010/main" val="66451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500"/>
                            </p:stCondLst>
                            <p:childTnLst>
                              <p:par>
                                <p:cTn id="21" presetID="2" presetClass="entr" presetSubtype="4" fill="hold" grpId="0" nodeType="afterEffect">
                                  <p:stCondLst>
                                    <p:cond delay="5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0" nodeType="after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1000" fill="hold"/>
                                        <p:tgtEl>
                                          <p:spTgt spid="41"/>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53" presetClass="entr" presetSubtype="16" fill="hold" grpId="0" nodeType="afterEffect">
                                  <p:stCondLst>
                                    <p:cond delay="10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par>
                                <p:cTn id="61" presetID="53" presetClass="entr" presetSubtype="16"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par>
                                <p:cTn id="66" presetID="53" presetClass="entr" presetSubtype="16"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cTn>
                              </p:par>
                              <p:par>
                                <p:cTn id="71" presetID="53" presetClass="entr" presetSubtype="16"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Effect transition="in" filter="fade">
                                      <p:cBhvr>
                                        <p:cTn id="75" dur="500"/>
                                        <p:tgtEl>
                                          <p:spTgt spid="47"/>
                                        </p:tgtEl>
                                      </p:cBhvr>
                                    </p:animEffect>
                                  </p:childTnLst>
                                </p:cTn>
                              </p:par>
                              <p:par>
                                <p:cTn id="76" presetID="53" presetClass="entr" presetSubtype="16"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 calcmode="lin" valueType="num">
                                      <p:cBhvr>
                                        <p:cTn id="78" dur="500" fill="hold"/>
                                        <p:tgtEl>
                                          <p:spTgt spid="48"/>
                                        </p:tgtEl>
                                        <p:attrNameLst>
                                          <p:attrName>ppt_w</p:attrName>
                                        </p:attrNameLst>
                                      </p:cBhvr>
                                      <p:tavLst>
                                        <p:tav tm="0">
                                          <p:val>
                                            <p:fltVal val="0"/>
                                          </p:val>
                                        </p:tav>
                                        <p:tav tm="100000">
                                          <p:val>
                                            <p:strVal val="#ppt_w"/>
                                          </p:val>
                                        </p:tav>
                                      </p:tavLst>
                                    </p:anim>
                                    <p:anim calcmode="lin" valueType="num">
                                      <p:cBhvr>
                                        <p:cTn id="79" dur="500" fill="hold"/>
                                        <p:tgtEl>
                                          <p:spTgt spid="48"/>
                                        </p:tgtEl>
                                        <p:attrNameLst>
                                          <p:attrName>ppt_h</p:attrName>
                                        </p:attrNameLst>
                                      </p:cBhvr>
                                      <p:tavLst>
                                        <p:tav tm="0">
                                          <p:val>
                                            <p:fltVal val="0"/>
                                          </p:val>
                                        </p:tav>
                                        <p:tav tm="100000">
                                          <p:val>
                                            <p:strVal val="#ppt_h"/>
                                          </p:val>
                                        </p:tav>
                                      </p:tavLst>
                                    </p:anim>
                                    <p:animEffect transition="in" filter="fade">
                                      <p:cBhvr>
                                        <p:cTn id="80" dur="500"/>
                                        <p:tgtEl>
                                          <p:spTgt spid="48"/>
                                        </p:tgtEl>
                                      </p:cBhvr>
                                    </p:animEffect>
                                  </p:childTnLst>
                                </p:cTn>
                              </p:par>
                              <p:par>
                                <p:cTn id="81" presetID="53" presetClass="entr" presetSubtype="16"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500" fill="hold"/>
                                        <p:tgtEl>
                                          <p:spTgt spid="49"/>
                                        </p:tgtEl>
                                        <p:attrNameLst>
                                          <p:attrName>ppt_w</p:attrName>
                                        </p:attrNameLst>
                                      </p:cBhvr>
                                      <p:tavLst>
                                        <p:tav tm="0">
                                          <p:val>
                                            <p:fltVal val="0"/>
                                          </p:val>
                                        </p:tav>
                                        <p:tav tm="100000">
                                          <p:val>
                                            <p:strVal val="#ppt_w"/>
                                          </p:val>
                                        </p:tav>
                                      </p:tavLst>
                                    </p:anim>
                                    <p:anim calcmode="lin" valueType="num">
                                      <p:cBhvr>
                                        <p:cTn id="84" dur="500" fill="hold"/>
                                        <p:tgtEl>
                                          <p:spTgt spid="49"/>
                                        </p:tgtEl>
                                        <p:attrNameLst>
                                          <p:attrName>ppt_h</p:attrName>
                                        </p:attrNameLst>
                                      </p:cBhvr>
                                      <p:tavLst>
                                        <p:tav tm="0">
                                          <p:val>
                                            <p:fltVal val="0"/>
                                          </p:val>
                                        </p:tav>
                                        <p:tav tm="100000">
                                          <p:val>
                                            <p:strVal val="#ppt_h"/>
                                          </p:val>
                                        </p:tav>
                                      </p:tavLst>
                                    </p:anim>
                                    <p:animEffect transition="in" filter="fade">
                                      <p:cBhvr>
                                        <p:cTn id="85" dur="500"/>
                                        <p:tgtEl>
                                          <p:spTgt spid="49"/>
                                        </p:tgtEl>
                                      </p:cBhvr>
                                    </p:animEffect>
                                  </p:childTnLst>
                                </p:cTn>
                              </p:par>
                              <p:par>
                                <p:cTn id="86" presetID="53" presetClass="entr" presetSubtype="16"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p:cTn id="88" dur="500" fill="hold"/>
                                        <p:tgtEl>
                                          <p:spTgt spid="50"/>
                                        </p:tgtEl>
                                        <p:attrNameLst>
                                          <p:attrName>ppt_w</p:attrName>
                                        </p:attrNameLst>
                                      </p:cBhvr>
                                      <p:tavLst>
                                        <p:tav tm="0">
                                          <p:val>
                                            <p:fltVal val="0"/>
                                          </p:val>
                                        </p:tav>
                                        <p:tav tm="100000">
                                          <p:val>
                                            <p:strVal val="#ppt_w"/>
                                          </p:val>
                                        </p:tav>
                                      </p:tavLst>
                                    </p:anim>
                                    <p:anim calcmode="lin" valueType="num">
                                      <p:cBhvr>
                                        <p:cTn id="89" dur="500" fill="hold"/>
                                        <p:tgtEl>
                                          <p:spTgt spid="50"/>
                                        </p:tgtEl>
                                        <p:attrNameLst>
                                          <p:attrName>ppt_h</p:attrName>
                                        </p:attrNameLst>
                                      </p:cBhvr>
                                      <p:tavLst>
                                        <p:tav tm="0">
                                          <p:val>
                                            <p:fltVal val="0"/>
                                          </p:val>
                                        </p:tav>
                                        <p:tav tm="100000">
                                          <p:val>
                                            <p:strVal val="#ppt_h"/>
                                          </p:val>
                                        </p:tav>
                                      </p:tavLst>
                                    </p:anim>
                                    <p:animEffect transition="in" filter="fade">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22" grpId="0" animBg="1"/>
      <p:bldP spid="12" grpId="0" animBg="1"/>
      <p:bldP spid="29" grpId="0" animBg="1"/>
      <p:bldP spid="27" grpId="0" animBg="1"/>
      <p:bldP spid="37" grpId="0" animBg="1"/>
      <p:bldP spid="41" grpId="0" animBg="1"/>
      <p:bldP spid="42" grpId="0" animBg="1"/>
      <p:bldP spid="52"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50" name="Imagen 49"/>
          <p:cNvPicPr>
            <a:picLocks noChangeAspect="1"/>
          </p:cNvPicPr>
          <p:nvPr/>
        </p:nvPicPr>
        <p:blipFill>
          <a:blip r:embed="rId4"/>
          <a:stretch>
            <a:fillRect/>
          </a:stretch>
        </p:blipFill>
        <p:spPr>
          <a:xfrm>
            <a:off x="7944627" y="-100475"/>
            <a:ext cx="1304657" cy="7029297"/>
          </a:xfrm>
          <a:prstGeom prst="rect">
            <a:avLst/>
          </a:prstGeom>
        </p:spPr>
      </p:pic>
      <p:pic>
        <p:nvPicPr>
          <p:cNvPr id="51" name="Imagen 50"/>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4" name="Flecha abajo 3"/>
          <p:cNvSpPr/>
          <p:nvPr/>
        </p:nvSpPr>
        <p:spPr>
          <a:xfrm>
            <a:off x="2772476" y="2150013"/>
            <a:ext cx="3384000" cy="1980000"/>
          </a:xfrm>
          <a:prstGeom prst="downArrow">
            <a:avLst/>
          </a:prstGeom>
          <a:solidFill>
            <a:schemeClr val="accent1">
              <a:alpha val="4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p:cNvGrpSpPr/>
          <p:nvPr/>
        </p:nvGrpSpPr>
        <p:grpSpPr>
          <a:xfrm>
            <a:off x="636547" y="699705"/>
            <a:ext cx="3646695" cy="2452279"/>
            <a:chOff x="636547" y="247378"/>
            <a:chExt cx="4457700" cy="2926334"/>
          </a:xfrm>
        </p:grpSpPr>
        <p:pic>
          <p:nvPicPr>
            <p:cNvPr id="15" name="Imagen 14"/>
            <p:cNvPicPr>
              <a:picLocks noChangeAspect="1"/>
            </p:cNvPicPr>
            <p:nvPr/>
          </p:nvPicPr>
          <p:blipFill rotWithShape="1">
            <a:blip r:embed="rId6"/>
            <a:srcRect l="6967" r="4081"/>
            <a:stretch/>
          </p:blipFill>
          <p:spPr>
            <a:xfrm>
              <a:off x="636547" y="247378"/>
              <a:ext cx="4457700" cy="2926334"/>
            </a:xfrm>
            <a:prstGeom prst="rect">
              <a:avLst/>
            </a:prstGeom>
            <a:ln>
              <a:noFill/>
            </a:ln>
            <a:effectLst>
              <a:outerShdw blurRad="292100" dist="139700" dir="2700000" algn="tl" rotWithShape="0">
                <a:srgbClr val="333333">
                  <a:alpha val="65000"/>
                </a:srgbClr>
              </a:outerShdw>
            </a:effectLst>
          </p:spPr>
        </p:pic>
        <p:pic>
          <p:nvPicPr>
            <p:cNvPr id="16" name="Imagen 15"/>
            <p:cNvPicPr>
              <a:picLocks noChangeAspect="1"/>
            </p:cNvPicPr>
            <p:nvPr/>
          </p:nvPicPr>
          <p:blipFill rotWithShape="1">
            <a:blip r:embed="rId6"/>
            <a:srcRect l="18930" t="22475" r="71566"/>
            <a:stretch/>
          </p:blipFill>
          <p:spPr>
            <a:xfrm>
              <a:off x="2403916" y="905060"/>
              <a:ext cx="476250" cy="2268652"/>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957921">
              <a:off x="2266256" y="1037331"/>
              <a:ext cx="1475110" cy="822286"/>
            </a:xfrm>
            <a:prstGeom prst="rect">
              <a:avLst/>
            </a:prstGeom>
          </p:spPr>
        </p:pic>
        <p:sp>
          <p:nvSpPr>
            <p:cNvPr id="18" name="Rectángulo 17"/>
            <p:cNvSpPr/>
            <p:nvPr/>
          </p:nvSpPr>
          <p:spPr>
            <a:xfrm>
              <a:off x="3949882" y="1191518"/>
              <a:ext cx="936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p:cNvGrpSpPr/>
          <p:nvPr/>
        </p:nvGrpSpPr>
        <p:grpSpPr>
          <a:xfrm>
            <a:off x="4464476" y="699705"/>
            <a:ext cx="4067637" cy="2452280"/>
            <a:chOff x="3019926" y="3893009"/>
            <a:chExt cx="4403558" cy="2895851"/>
          </a:xfrm>
        </p:grpSpPr>
        <p:grpSp>
          <p:nvGrpSpPr>
            <p:cNvPr id="20" name="Grupo 19"/>
            <p:cNvGrpSpPr/>
            <p:nvPr/>
          </p:nvGrpSpPr>
          <p:grpSpPr>
            <a:xfrm>
              <a:off x="3019926" y="3893009"/>
              <a:ext cx="4403558" cy="2895851"/>
              <a:chOff x="3019926" y="3893009"/>
              <a:chExt cx="4403558" cy="2895851"/>
            </a:xfrm>
          </p:grpSpPr>
          <p:pic>
            <p:nvPicPr>
              <p:cNvPr id="22" name="Imagen 21"/>
              <p:cNvPicPr>
                <a:picLocks noChangeAspect="1"/>
              </p:cNvPicPr>
              <p:nvPr/>
            </p:nvPicPr>
            <p:blipFill rotWithShape="1">
              <a:blip r:embed="rId8"/>
              <a:srcRect l="7450" r="5735"/>
              <a:stretch/>
            </p:blipFill>
            <p:spPr>
              <a:xfrm>
                <a:off x="3019926" y="3893009"/>
                <a:ext cx="4403558" cy="2895851"/>
              </a:xfrm>
              <a:prstGeom prst="rect">
                <a:avLst/>
              </a:prstGeom>
              <a:ln>
                <a:noFill/>
              </a:ln>
              <a:effectLst>
                <a:outerShdw blurRad="292100" dist="139700" dir="2700000" algn="tl" rotWithShape="0">
                  <a:srgbClr val="333333">
                    <a:alpha val="65000"/>
                  </a:srgbClr>
                </a:outerShdw>
              </a:effectLst>
            </p:spPr>
          </p:pic>
          <p:pic>
            <p:nvPicPr>
              <p:cNvPr id="23" name="Imagen 2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15414" y="4538177"/>
                <a:ext cx="604685" cy="2250683"/>
              </a:xfrm>
              <a:prstGeom prst="rect">
                <a:avLst/>
              </a:prstGeom>
            </p:spPr>
          </p:pic>
          <p:pic>
            <p:nvPicPr>
              <p:cNvPr id="24" name="Imagen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51459">
                <a:off x="4582543" y="4789050"/>
                <a:ext cx="1475110" cy="822286"/>
              </a:xfrm>
              <a:prstGeom prst="rect">
                <a:avLst/>
              </a:prstGeom>
            </p:spPr>
          </p:pic>
        </p:grpSp>
        <p:sp>
          <p:nvSpPr>
            <p:cNvPr id="21" name="Rectángulo 20"/>
            <p:cNvSpPr/>
            <p:nvPr/>
          </p:nvSpPr>
          <p:spPr>
            <a:xfrm>
              <a:off x="6370687" y="4844550"/>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grpSp>
      <p:pic>
        <p:nvPicPr>
          <p:cNvPr id="35" name="Imagen 34"/>
          <p:cNvPicPr>
            <a:picLocks noChangeAspect="1"/>
          </p:cNvPicPr>
          <p:nvPr/>
        </p:nvPicPr>
        <p:blipFill>
          <a:blip r:embed="rId11"/>
          <a:stretch>
            <a:fillRect/>
          </a:stretch>
        </p:blipFill>
        <p:spPr>
          <a:xfrm>
            <a:off x="7386401" y="2114684"/>
            <a:ext cx="912329" cy="900000"/>
          </a:xfrm>
          <a:prstGeom prst="rect">
            <a:avLst/>
          </a:prstGeom>
          <a:effectLst>
            <a:outerShdw blurRad="50800" dist="38100" dir="2700000" algn="tl" rotWithShape="0">
              <a:prstClr val="black">
                <a:alpha val="40000"/>
              </a:prstClr>
            </a:outerShdw>
          </a:effectLst>
        </p:spPr>
      </p:pic>
      <p:pic>
        <p:nvPicPr>
          <p:cNvPr id="36" name="Imagen 35"/>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a:ext>
            </a:extLst>
          </a:blip>
          <a:srcRect/>
          <a:stretch/>
        </p:blipFill>
        <p:spPr>
          <a:xfrm>
            <a:off x="3301214" y="2114684"/>
            <a:ext cx="92438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39" name="Rectángulo 38"/>
          <p:cNvSpPr/>
          <p:nvPr/>
        </p:nvSpPr>
        <p:spPr>
          <a:xfrm>
            <a:off x="6381411" y="956585"/>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accent4"/>
                </a:solidFill>
              </a:rPr>
              <a:t>74,7 %</a:t>
            </a:r>
            <a:endParaRPr lang="es-ES" sz="2000" b="1" dirty="0">
              <a:ln/>
              <a:solidFill>
                <a:schemeClr val="accent4"/>
              </a:solidFill>
            </a:endParaRPr>
          </a:p>
        </p:txBody>
      </p:sp>
      <p:sp>
        <p:nvSpPr>
          <p:cNvPr id="5" name="Rectángulo redondeado 4"/>
          <p:cNvSpPr/>
          <p:nvPr/>
        </p:nvSpPr>
        <p:spPr>
          <a:xfrm>
            <a:off x="2211071" y="4109101"/>
            <a:ext cx="4506810" cy="595086"/>
          </a:xfrm>
          <a:prstGeom prst="roundRect">
            <a:avLst/>
          </a:prstGeom>
          <a:solidFill>
            <a:srgbClr val="FF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TÉCNICAS Y PROCEDIMIENTOS ADECUADOS</a:t>
            </a:r>
            <a:endParaRPr lang="es-ES" dirty="0"/>
          </a:p>
        </p:txBody>
      </p:sp>
      <p:pic>
        <p:nvPicPr>
          <p:cNvPr id="43" name="Imagen 42"/>
          <p:cNvPicPr>
            <a:picLocks noChangeAspect="1"/>
          </p:cNvPicPr>
          <p:nvPr/>
        </p:nvPicPr>
        <p:blipFill>
          <a:blip r:embed="rId14"/>
          <a:stretch>
            <a:fillRect/>
          </a:stretch>
        </p:blipFill>
        <p:spPr>
          <a:xfrm>
            <a:off x="550906" y="5061527"/>
            <a:ext cx="1048603" cy="1024217"/>
          </a:xfrm>
          <a:prstGeom prst="rect">
            <a:avLst/>
          </a:prstGeom>
          <a:solidFill>
            <a:srgbClr val="FF33CC"/>
          </a:solidFill>
          <a:scene3d>
            <a:camera prst="orthographicFront"/>
            <a:lightRig rig="threePt" dir="t"/>
          </a:scene3d>
          <a:sp3d>
            <a:bevelT w="152400" h="50800" prst="softRound"/>
          </a:sp3d>
        </p:spPr>
      </p:pic>
      <p:sp>
        <p:nvSpPr>
          <p:cNvPr id="45" name="Cheurón 44"/>
          <p:cNvSpPr/>
          <p:nvPr/>
        </p:nvSpPr>
        <p:spPr>
          <a:xfrm>
            <a:off x="1872952" y="5061527"/>
            <a:ext cx="971531" cy="1036718"/>
          </a:xfrm>
          <a:prstGeom prst="chevron">
            <a:avLst>
              <a:gd name="adj" fmla="val 73903"/>
            </a:avLst>
          </a:prstGeom>
          <a:solidFill>
            <a:srgbClr val="66C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6" name="Rectángulo redondeado 45"/>
          <p:cNvSpPr/>
          <p:nvPr/>
        </p:nvSpPr>
        <p:spPr>
          <a:xfrm>
            <a:off x="2972309" y="5032190"/>
            <a:ext cx="1106022" cy="1001486"/>
          </a:xfrm>
          <a:prstGeom prst="roundRect">
            <a:avLst/>
          </a:prstGeom>
          <a:solidFill>
            <a:srgbClr val="99FF6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7" name="Imagen 46"/>
          <p:cNvPicPr>
            <a:picLocks noChangeAspect="1"/>
          </p:cNvPicPr>
          <p:nvPr/>
        </p:nvPicPr>
        <p:blipFill>
          <a:blip r:embed="rId11"/>
          <a:stretch>
            <a:fillRect/>
          </a:stretch>
        </p:blipFill>
        <p:spPr>
          <a:xfrm>
            <a:off x="3056791" y="5093111"/>
            <a:ext cx="912329" cy="900000"/>
          </a:xfrm>
          <a:prstGeom prst="rect">
            <a:avLst/>
          </a:prstGeom>
          <a:effectLst>
            <a:outerShdw blurRad="50800" dist="38100" dir="2700000" algn="tl" rotWithShape="0">
              <a:prstClr val="black">
                <a:alpha val="40000"/>
              </a:prstClr>
            </a:outerShdw>
          </a:effectLst>
        </p:spPr>
      </p:pic>
      <p:sp>
        <p:nvSpPr>
          <p:cNvPr id="48" name="Flecha a la derecha con bandas 47"/>
          <p:cNvSpPr/>
          <p:nvPr/>
        </p:nvSpPr>
        <p:spPr>
          <a:xfrm>
            <a:off x="4206157" y="5150626"/>
            <a:ext cx="1021924" cy="798286"/>
          </a:xfrm>
          <a:prstGeom prst="stripedRightArrow">
            <a:avLst>
              <a:gd name="adj1" fmla="val 50000"/>
              <a:gd name="adj2" fmla="val 80909"/>
            </a:avLst>
          </a:prstGeom>
          <a:solidFill>
            <a:srgbClr val="66C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redondeado 48"/>
          <p:cNvSpPr/>
          <p:nvPr/>
        </p:nvSpPr>
        <p:spPr>
          <a:xfrm>
            <a:off x="5242690" y="4952195"/>
            <a:ext cx="3358927" cy="1161476"/>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CONOCIMIENTO PREVIO MAYOR</a:t>
            </a:r>
          </a:p>
          <a:p>
            <a:pPr algn="ctr"/>
            <a:r>
              <a:rPr lang="es-ES" dirty="0" smtClean="0"/>
              <a:t>DEBIDO A SU INCLUSIÓN EN EL CURRICULO DE LA LOMCE</a:t>
            </a:r>
            <a:endParaRPr lang="es-ES" dirty="0"/>
          </a:p>
        </p:txBody>
      </p:sp>
      <p:pic>
        <p:nvPicPr>
          <p:cNvPr id="52" name="Imagen 51"/>
          <p:cNvPicPr>
            <a:picLocks noChangeAspect="1"/>
          </p:cNvPicPr>
          <p:nvPr/>
        </p:nvPicPr>
        <p:blipFill>
          <a:blip r:embed="rId15"/>
          <a:stretch>
            <a:fillRect/>
          </a:stretch>
        </p:blipFill>
        <p:spPr>
          <a:xfrm>
            <a:off x="0" y="-478321"/>
            <a:ext cx="7980356" cy="1487553"/>
          </a:xfrm>
          <a:prstGeom prst="rect">
            <a:avLst/>
          </a:prstGeom>
        </p:spPr>
      </p:pic>
      <p:sp>
        <p:nvSpPr>
          <p:cNvPr id="2" name="Rectángulo 1"/>
          <p:cNvSpPr/>
          <p:nvPr/>
        </p:nvSpPr>
        <p:spPr>
          <a:xfrm>
            <a:off x="2370123" y="954732"/>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accent4"/>
                </a:solidFill>
              </a:rPr>
              <a:t>82,5 %</a:t>
            </a:r>
            <a:endParaRPr lang="es-ES" sz="2000" b="1" dirty="0">
              <a:ln/>
              <a:solidFill>
                <a:schemeClr val="accent4"/>
              </a:solidFill>
            </a:endParaRPr>
          </a:p>
        </p:txBody>
      </p:sp>
    </p:spTree>
    <p:extLst>
      <p:ext uri="{BB962C8B-B14F-4D97-AF65-F5344CB8AC3E}">
        <p14:creationId xmlns:p14="http://schemas.microsoft.com/office/powerpoint/2010/main" val="176599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ppt_w</p:attrName>
                                        </p:attrNameLst>
                                      </p:cBhvr>
                                      <p:tavLst>
                                        <p:tav tm="0">
                                          <p:val>
                                            <p:fltVal val="0"/>
                                          </p:val>
                                        </p:tav>
                                        <p:tav tm="100000">
                                          <p:val>
                                            <p:strVal val="#ppt_w"/>
                                          </p:val>
                                        </p:tav>
                                      </p:tavLst>
                                    </p:anim>
                                    <p:anim calcmode="lin" valueType="num">
                                      <p:cBhvr>
                                        <p:cTn id="38" dur="500" fill="hold"/>
                                        <p:tgtEl>
                                          <p:spTgt spid="48"/>
                                        </p:tgtEl>
                                        <p:attrNameLst>
                                          <p:attrName>ppt_h</p:attrName>
                                        </p:attrNameLst>
                                      </p:cBhvr>
                                      <p:tavLst>
                                        <p:tav tm="0">
                                          <p:val>
                                            <p:fltVal val="0"/>
                                          </p:val>
                                        </p:tav>
                                        <p:tav tm="100000">
                                          <p:val>
                                            <p:strVal val="#ppt_h"/>
                                          </p:val>
                                        </p:tav>
                                      </p:tavLst>
                                    </p:anim>
                                    <p:animEffect transition="in" filter="fade">
                                      <p:cBhvr>
                                        <p:cTn id="39" dur="500"/>
                                        <p:tgtEl>
                                          <p:spTgt spid="4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5" grpId="0" animBg="1"/>
      <p:bldP spid="46" grpId="0" animBg="1"/>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48" name="Imagen 47"/>
          <p:cNvPicPr>
            <a:picLocks noChangeAspect="1"/>
          </p:cNvPicPr>
          <p:nvPr/>
        </p:nvPicPr>
        <p:blipFill>
          <a:blip r:embed="rId4"/>
          <a:stretch>
            <a:fillRect/>
          </a:stretch>
        </p:blipFill>
        <p:spPr>
          <a:xfrm>
            <a:off x="7944627" y="-100475"/>
            <a:ext cx="1304657" cy="7029297"/>
          </a:xfrm>
          <a:prstGeom prst="rect">
            <a:avLst/>
          </a:prstGeom>
        </p:spPr>
      </p:pic>
      <p:pic>
        <p:nvPicPr>
          <p:cNvPr id="49" name="Imagen 48"/>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3" name="Flecha abajo 2"/>
          <p:cNvSpPr/>
          <p:nvPr/>
        </p:nvSpPr>
        <p:spPr>
          <a:xfrm>
            <a:off x="6753314" y="3067892"/>
            <a:ext cx="963821" cy="1267414"/>
          </a:xfrm>
          <a:prstGeom prst="downArrow">
            <a:avLst>
              <a:gd name="adj1" fmla="val 34844"/>
              <a:gd name="adj2" fmla="val 75194"/>
            </a:avLst>
          </a:prstGeom>
          <a:solidFill>
            <a:schemeClr val="tx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Flecha abajo 42"/>
          <p:cNvSpPr/>
          <p:nvPr/>
        </p:nvSpPr>
        <p:spPr>
          <a:xfrm>
            <a:off x="2772476" y="1904349"/>
            <a:ext cx="3384000" cy="1980000"/>
          </a:xfrm>
          <a:prstGeom prst="downArrow">
            <a:avLst/>
          </a:prstGeom>
          <a:solidFill>
            <a:schemeClr val="accent1">
              <a:alpha val="4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p:cNvGrpSpPr/>
          <p:nvPr/>
        </p:nvGrpSpPr>
        <p:grpSpPr>
          <a:xfrm>
            <a:off x="635869" y="762019"/>
            <a:ext cx="3647373" cy="2548949"/>
            <a:chOff x="577515" y="6833937"/>
            <a:chExt cx="4379495" cy="3272589"/>
          </a:xfrm>
        </p:grpSpPr>
        <p:pic>
          <p:nvPicPr>
            <p:cNvPr id="26" name="Imagen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7515" y="6833937"/>
              <a:ext cx="4379495" cy="3272589"/>
            </a:xfrm>
            <a:prstGeom prst="rect">
              <a:avLst/>
            </a:prstGeom>
            <a:ln>
              <a:noFill/>
            </a:ln>
            <a:effectLst>
              <a:outerShdw blurRad="292100" dist="139700" dir="2700000" algn="tl" rotWithShape="0">
                <a:srgbClr val="333333">
                  <a:alpha val="65000"/>
                </a:srgbClr>
              </a:outerShdw>
            </a:effectLst>
          </p:spPr>
        </p:pic>
        <p:pic>
          <p:nvPicPr>
            <p:cNvPr id="27" name="Imagen 26"/>
            <p:cNvPicPr>
              <a:picLocks noChangeAspect="1"/>
            </p:cNvPicPr>
            <p:nvPr/>
          </p:nvPicPr>
          <p:blipFill rotWithShape="1">
            <a:blip r:embed="rId7" cstate="screen">
              <a:extLst>
                <a:ext uri="{28A0092B-C50C-407E-A947-70E740481C1C}">
                  <a14:useLocalDpi xmlns:a14="http://schemas.microsoft.com/office/drawing/2010/main"/>
                </a:ext>
              </a:extLst>
            </a:blip>
            <a:srcRect b="3654"/>
            <a:stretch/>
          </p:blipFill>
          <p:spPr>
            <a:xfrm>
              <a:off x="2403916" y="8183052"/>
              <a:ext cx="561474" cy="1873706"/>
            </a:xfrm>
            <a:prstGeom prst="rect">
              <a:avLst/>
            </a:prstGeom>
          </p:spPr>
        </p:pic>
        <p:pic>
          <p:nvPicPr>
            <p:cNvPr id="28" name="Imagen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801205">
              <a:off x="2197086" y="8013973"/>
              <a:ext cx="1475110" cy="1022464"/>
            </a:xfrm>
            <a:prstGeom prst="rect">
              <a:avLst/>
            </a:prstGeom>
          </p:spPr>
        </p:pic>
        <p:sp>
          <p:nvSpPr>
            <p:cNvPr id="29" name="Rectángulo 28"/>
            <p:cNvSpPr/>
            <p:nvPr/>
          </p:nvSpPr>
          <p:spPr>
            <a:xfrm>
              <a:off x="3912169" y="7891504"/>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0" name="Grupo 29"/>
          <p:cNvGrpSpPr/>
          <p:nvPr/>
        </p:nvGrpSpPr>
        <p:grpSpPr>
          <a:xfrm>
            <a:off x="4463799" y="762019"/>
            <a:ext cx="4068314" cy="2548950"/>
            <a:chOff x="6605024" y="7057181"/>
            <a:chExt cx="4087507" cy="2871537"/>
          </a:xfrm>
        </p:grpSpPr>
        <p:pic>
          <p:nvPicPr>
            <p:cNvPr id="31" name="Imagen 3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05024" y="7057181"/>
              <a:ext cx="4087507" cy="2871537"/>
            </a:xfrm>
            <a:prstGeom prst="rect">
              <a:avLst/>
            </a:prstGeom>
            <a:ln>
              <a:noFill/>
            </a:ln>
            <a:effectLst>
              <a:outerShdw blurRad="292100" dist="139700" dir="2700000" algn="tl" rotWithShape="0">
                <a:srgbClr val="333333">
                  <a:alpha val="65000"/>
                </a:srgbClr>
              </a:outerShdw>
            </a:effectLst>
          </p:spPr>
        </p:pic>
        <p:pic>
          <p:nvPicPr>
            <p:cNvPr id="32" name="Imagen 31"/>
            <p:cNvPicPr>
              <a:picLocks noChangeAspect="1"/>
            </p:cNvPicPr>
            <p:nvPr/>
          </p:nvPicPr>
          <p:blipFill rotWithShape="1">
            <a:blip r:embed="rId10" cstate="screen">
              <a:extLst>
                <a:ext uri="{28A0092B-C50C-407E-A947-70E740481C1C}">
                  <a14:useLocalDpi xmlns:a14="http://schemas.microsoft.com/office/drawing/2010/main"/>
                </a:ext>
              </a:extLst>
            </a:blip>
            <a:srcRect t="-1" b="-1642"/>
            <a:stretch/>
          </p:blipFill>
          <p:spPr>
            <a:xfrm>
              <a:off x="8216606" y="8193056"/>
              <a:ext cx="770021" cy="1679458"/>
            </a:xfrm>
            <a:prstGeom prst="rect">
              <a:avLst/>
            </a:prstGeom>
            <a:solidFill>
              <a:schemeClr val="bg1"/>
            </a:solidFill>
            <a:ln>
              <a:noFill/>
            </a:ln>
          </p:spPr>
        </p:pic>
        <p:pic>
          <p:nvPicPr>
            <p:cNvPr id="33" name="Imagen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2560277">
              <a:off x="8074411" y="8091322"/>
              <a:ext cx="1475110" cy="822286"/>
            </a:xfrm>
            <a:prstGeom prst="rect">
              <a:avLst/>
            </a:prstGeom>
          </p:spPr>
        </p:pic>
        <p:sp>
          <p:nvSpPr>
            <p:cNvPr id="34" name="Rectángulo 33"/>
            <p:cNvSpPr/>
            <p:nvPr/>
          </p:nvSpPr>
          <p:spPr>
            <a:xfrm>
              <a:off x="9709309" y="7940017"/>
              <a:ext cx="765710" cy="9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7" name="Imagen 36"/>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a:ext>
            </a:extLst>
          </a:blip>
          <a:srcRect/>
          <a:stretch/>
        </p:blipFill>
        <p:spPr>
          <a:xfrm>
            <a:off x="3319658" y="2553001"/>
            <a:ext cx="887500"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8" name="Imagen 37"/>
          <p:cNvPicPr>
            <a:picLocks noChangeAspect="1"/>
          </p:cNvPicPr>
          <p:nvPr/>
        </p:nvPicPr>
        <p:blipFill rotWithShape="1">
          <a:blip r:embed="rId14" cstate="print">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7447973" y="2548656"/>
            <a:ext cx="907138" cy="90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40" name="Rectángulo 39"/>
          <p:cNvSpPr/>
          <p:nvPr/>
        </p:nvSpPr>
        <p:spPr>
          <a:xfrm>
            <a:off x="2225322" y="1182703"/>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accent4"/>
                </a:solidFill>
              </a:rPr>
              <a:t>86 %</a:t>
            </a:r>
            <a:endParaRPr lang="es-ES" sz="2000" b="1" dirty="0">
              <a:ln/>
              <a:solidFill>
                <a:schemeClr val="accent4"/>
              </a:solidFill>
            </a:endParaRPr>
          </a:p>
        </p:txBody>
      </p:sp>
      <p:sp>
        <p:nvSpPr>
          <p:cNvPr id="41" name="Rectángulo 40"/>
          <p:cNvSpPr/>
          <p:nvPr/>
        </p:nvSpPr>
        <p:spPr>
          <a:xfrm>
            <a:off x="6426083" y="1235728"/>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accent4"/>
                </a:solidFill>
              </a:rPr>
              <a:t>88,6 %</a:t>
            </a:r>
            <a:endParaRPr lang="es-ES" sz="2000" b="1" dirty="0">
              <a:ln/>
              <a:solidFill>
                <a:schemeClr val="accent4"/>
              </a:solidFill>
            </a:endParaRPr>
          </a:p>
        </p:txBody>
      </p:sp>
      <p:sp>
        <p:nvSpPr>
          <p:cNvPr id="44" name="Rectángulo redondeado 43"/>
          <p:cNvSpPr/>
          <p:nvPr/>
        </p:nvSpPr>
        <p:spPr>
          <a:xfrm>
            <a:off x="2210394" y="3602270"/>
            <a:ext cx="4506810" cy="595086"/>
          </a:xfrm>
          <a:prstGeom prst="roundRect">
            <a:avLst/>
          </a:prstGeom>
          <a:solidFill>
            <a:srgbClr val="FF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TÉCNICAS Y PROCEDIMIENTOS ADECUADOS</a:t>
            </a:r>
            <a:endParaRPr lang="es-ES" dirty="0"/>
          </a:p>
        </p:txBody>
      </p:sp>
      <p:sp>
        <p:nvSpPr>
          <p:cNvPr id="4" name="Rectángulo redondeado 3"/>
          <p:cNvSpPr/>
          <p:nvPr/>
        </p:nvSpPr>
        <p:spPr>
          <a:xfrm>
            <a:off x="5896927" y="4291034"/>
            <a:ext cx="1314721" cy="725891"/>
          </a:xfrm>
          <a:prstGeom prst="roundRect">
            <a:avLst/>
          </a:prstGeom>
          <a:solidFill>
            <a:schemeClr val="accent6">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ALCOHOL </a:t>
            </a:r>
            <a:endParaRPr lang="es-ES" dirty="0"/>
          </a:p>
        </p:txBody>
      </p:sp>
      <p:sp>
        <p:nvSpPr>
          <p:cNvPr id="45" name="Rectángulo redondeado 44"/>
          <p:cNvSpPr/>
          <p:nvPr/>
        </p:nvSpPr>
        <p:spPr>
          <a:xfrm>
            <a:off x="7257428" y="4291034"/>
            <a:ext cx="1314721" cy="725891"/>
          </a:xfrm>
          <a:prstGeom prst="roundRect">
            <a:avLst/>
          </a:prstGeom>
          <a:solidFill>
            <a:schemeClr val="accent4">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TABACO</a:t>
            </a:r>
            <a:endParaRPr lang="es-ES" dirty="0"/>
          </a:p>
        </p:txBody>
      </p:sp>
      <p:sp>
        <p:nvSpPr>
          <p:cNvPr id="46" name="Rectángulo 45"/>
          <p:cNvSpPr/>
          <p:nvPr/>
        </p:nvSpPr>
        <p:spPr>
          <a:xfrm>
            <a:off x="6097350" y="4842673"/>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tx1"/>
                  </a:solidFill>
                </a:ln>
                <a:solidFill>
                  <a:schemeClr val="tx1"/>
                </a:solidFill>
              </a:rPr>
              <a:t>74,1 %</a:t>
            </a:r>
            <a:endParaRPr lang="es-ES" sz="2000" b="1" dirty="0">
              <a:ln>
                <a:solidFill>
                  <a:schemeClr val="tx1"/>
                </a:solidFill>
              </a:ln>
              <a:solidFill>
                <a:schemeClr val="tx1"/>
              </a:solidFill>
            </a:endParaRPr>
          </a:p>
        </p:txBody>
      </p:sp>
      <p:sp>
        <p:nvSpPr>
          <p:cNvPr id="47" name="Rectángulo 46"/>
          <p:cNvSpPr/>
          <p:nvPr/>
        </p:nvSpPr>
        <p:spPr>
          <a:xfrm>
            <a:off x="7427564" y="4830549"/>
            <a:ext cx="1014002" cy="669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s-ES" sz="2000" b="1" dirty="0" smtClean="0">
                <a:ln>
                  <a:solidFill>
                    <a:schemeClr val="tx1"/>
                  </a:solidFill>
                </a:ln>
                <a:solidFill>
                  <a:schemeClr val="tx1"/>
                </a:solidFill>
              </a:rPr>
              <a:t>69,3 %</a:t>
            </a:r>
            <a:endParaRPr lang="es-ES" sz="2000" b="1" dirty="0">
              <a:ln>
                <a:solidFill>
                  <a:schemeClr val="tx1"/>
                </a:solidFill>
              </a:ln>
              <a:solidFill>
                <a:schemeClr val="tx1"/>
              </a:solidFill>
            </a:endParaRPr>
          </a:p>
        </p:txBody>
      </p:sp>
      <p:sp>
        <p:nvSpPr>
          <p:cNvPr id="5" name="Flecha doblada 4"/>
          <p:cNvSpPr/>
          <p:nvPr/>
        </p:nvSpPr>
        <p:spPr>
          <a:xfrm rot="10800000">
            <a:off x="5893118" y="5177420"/>
            <a:ext cx="1532484" cy="886387"/>
          </a:xfrm>
          <a:prstGeom prst="bentArrow">
            <a:avLst>
              <a:gd name="adj1" fmla="val 43012"/>
              <a:gd name="adj2" fmla="val 34825"/>
              <a:gd name="adj3" fmla="val 25000"/>
              <a:gd name="adj4" fmla="val 43750"/>
            </a:avLst>
          </a:prstGeom>
          <a:solidFill>
            <a:schemeClr val="tx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ctángulo 5"/>
          <p:cNvSpPr/>
          <p:nvPr/>
        </p:nvSpPr>
        <p:spPr>
          <a:xfrm>
            <a:off x="1480457" y="4687035"/>
            <a:ext cx="4361166" cy="2017486"/>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s-ES" dirty="0" smtClean="0"/>
              <a:t>Concepciones previas derivadas de su entorno familiar</a:t>
            </a:r>
          </a:p>
          <a:p>
            <a:pPr marL="285750" indent="-285750">
              <a:buFont typeface="Arial" panose="020B0604020202020204" pitchFamily="34" charset="0"/>
              <a:buChar char="•"/>
            </a:pPr>
            <a:r>
              <a:rPr lang="es-ES" dirty="0" smtClean="0"/>
              <a:t>Temáticas más utilizadas en el Entorno escolar para el desarrollo de un Proyecto de Educación para la Salud</a:t>
            </a:r>
          </a:p>
          <a:p>
            <a:pPr algn="r"/>
            <a:r>
              <a:rPr lang="es-ES" sz="1200" dirty="0" smtClean="0">
                <a:solidFill>
                  <a:schemeClr val="tx1"/>
                </a:solidFill>
              </a:rPr>
              <a:t>(</a:t>
            </a:r>
            <a:r>
              <a:rPr lang="es-ES" sz="1200" dirty="0" err="1" smtClean="0">
                <a:solidFill>
                  <a:schemeClr val="tx1"/>
                </a:solidFill>
              </a:rPr>
              <a:t>Davó</a:t>
            </a:r>
            <a:r>
              <a:rPr lang="es-ES" sz="1200" dirty="0" smtClean="0">
                <a:solidFill>
                  <a:schemeClr val="tx1"/>
                </a:solidFill>
              </a:rPr>
              <a:t> </a:t>
            </a:r>
            <a:r>
              <a:rPr lang="es-ES" sz="1200" dirty="0">
                <a:solidFill>
                  <a:schemeClr val="tx1"/>
                </a:solidFill>
              </a:rPr>
              <a:t>Blanes et al., 2008)(Jiménez-Torres et al., 2013).</a:t>
            </a:r>
            <a:endParaRPr lang="es-ES" sz="1200" dirty="0" smtClean="0"/>
          </a:p>
          <a:p>
            <a:pPr marL="285750" indent="-285750">
              <a:buFont typeface="Arial" panose="020B0604020202020204" pitchFamily="34" charset="0"/>
              <a:buChar char="•"/>
            </a:pPr>
            <a:endParaRPr lang="es-ES" dirty="0"/>
          </a:p>
        </p:txBody>
      </p:sp>
      <p:pic>
        <p:nvPicPr>
          <p:cNvPr id="50" name="Imagen 49"/>
          <p:cNvPicPr>
            <a:picLocks noChangeAspect="1"/>
          </p:cNvPicPr>
          <p:nvPr/>
        </p:nvPicPr>
        <p:blipFill>
          <a:blip r:embed="rId16"/>
          <a:stretch>
            <a:fillRect/>
          </a:stretch>
        </p:blipFill>
        <p:spPr>
          <a:xfrm>
            <a:off x="0" y="-478321"/>
            <a:ext cx="7980356" cy="1487553"/>
          </a:xfrm>
          <a:prstGeom prst="rect">
            <a:avLst/>
          </a:prstGeom>
        </p:spPr>
      </p:pic>
    </p:spTree>
    <p:extLst>
      <p:ext uri="{BB962C8B-B14F-4D97-AF65-F5344CB8AC3E}">
        <p14:creationId xmlns:p14="http://schemas.microsoft.com/office/powerpoint/2010/main" val="3087997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4" grpId="0" animBg="1"/>
      <p:bldP spid="4" grpId="0" animBg="1"/>
      <p:bldP spid="45" grpId="0" animBg="1"/>
      <p:bldP spid="46" grpId="0"/>
      <p:bldP spid="47" grpId="0"/>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32" name="Imagen 31"/>
          <p:cNvPicPr>
            <a:picLocks noChangeAspect="1"/>
          </p:cNvPicPr>
          <p:nvPr/>
        </p:nvPicPr>
        <p:blipFill>
          <a:blip r:embed="rId4"/>
          <a:stretch>
            <a:fillRect/>
          </a:stretch>
        </p:blipFill>
        <p:spPr>
          <a:xfrm>
            <a:off x="7944627" y="-100475"/>
            <a:ext cx="1304657" cy="7029297"/>
          </a:xfrm>
          <a:prstGeom prst="rect">
            <a:avLst/>
          </a:prstGeom>
        </p:spPr>
      </p:pic>
      <p:pic>
        <p:nvPicPr>
          <p:cNvPr id="33" name="Imagen 32"/>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3" name="Flecha abajo 2"/>
          <p:cNvSpPr/>
          <p:nvPr/>
        </p:nvSpPr>
        <p:spPr>
          <a:xfrm>
            <a:off x="5097673" y="1567817"/>
            <a:ext cx="3097150" cy="1870115"/>
          </a:xfrm>
          <a:prstGeom prst="downArrow">
            <a:avLst>
              <a:gd name="adj1" fmla="val 100000"/>
              <a:gd name="adj2" fmla="val 45929"/>
            </a:avLst>
          </a:prstGeom>
          <a:solidFill>
            <a:srgbClr val="66CCFF">
              <a:alpha val="7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redondeado 12"/>
          <p:cNvSpPr/>
          <p:nvPr/>
        </p:nvSpPr>
        <p:spPr>
          <a:xfrm>
            <a:off x="2951742" y="1567817"/>
            <a:ext cx="2979763" cy="978489"/>
          </a:xfrm>
          <a:prstGeom prst="roundRect">
            <a:avLst/>
          </a:prstGeom>
          <a:solidFill>
            <a:srgbClr val="FF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TÉCNICAS Y PROCEDIMIENTOS ADECUADOS</a:t>
            </a:r>
            <a:endParaRPr lang="es-ES" dirty="0"/>
          </a:p>
        </p:txBody>
      </p:sp>
      <p:sp>
        <p:nvSpPr>
          <p:cNvPr id="30" name="Elipse 29"/>
          <p:cNvSpPr/>
          <p:nvPr/>
        </p:nvSpPr>
        <p:spPr>
          <a:xfrm>
            <a:off x="245664" y="815865"/>
            <a:ext cx="2304000" cy="2304000"/>
          </a:xfrm>
          <a:prstGeom prst="ellipse">
            <a:avLst/>
          </a:prstGeom>
          <a:solidFill>
            <a:srgbClr val="0000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967" y="928583"/>
            <a:ext cx="1470892" cy="1858356"/>
          </a:xfrm>
          <a:prstGeom prst="rect">
            <a:avLst/>
          </a:prstGeom>
          <a:ln>
            <a:noFill/>
          </a:ln>
          <a:effectLst/>
        </p:spPr>
      </p:pic>
      <p:sp>
        <p:nvSpPr>
          <p:cNvPr id="2" name="Más 1"/>
          <p:cNvSpPr/>
          <p:nvPr/>
        </p:nvSpPr>
        <p:spPr>
          <a:xfrm>
            <a:off x="2233073" y="1499918"/>
            <a:ext cx="1016000" cy="1001486"/>
          </a:xfrm>
          <a:prstGeom prst="mathPlus">
            <a:avLst/>
          </a:prstGeom>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4" name="Esquina doblada 3"/>
          <p:cNvSpPr/>
          <p:nvPr/>
        </p:nvSpPr>
        <p:spPr>
          <a:xfrm>
            <a:off x="5127652" y="3257730"/>
            <a:ext cx="3174519" cy="2583299"/>
          </a:xfrm>
          <a:prstGeom prst="foldedCorner">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outerShdw blurRad="38100" dist="19050" dir="2700000" algn="tl" rotWithShape="0">
                    <a:schemeClr val="dk1">
                      <a:alpha val="40000"/>
                    </a:schemeClr>
                  </a:outerShdw>
                </a:effectLst>
              </a:rPr>
              <a:t>Aumentan la motivación</a:t>
            </a:r>
          </a:p>
          <a:p>
            <a:pPr algn="ctr"/>
            <a:r>
              <a:rPr lang="es-ES" dirty="0" smtClean="0">
                <a:ln w="0"/>
                <a:solidFill>
                  <a:schemeClr val="tx1"/>
                </a:solidFill>
                <a:effectLst>
                  <a:outerShdw blurRad="38100" dist="19050" dir="2700000" algn="tl" rotWithShape="0">
                    <a:schemeClr val="dk1">
                      <a:alpha val="40000"/>
                    </a:schemeClr>
                  </a:outerShdw>
                </a:effectLst>
              </a:rPr>
              <a:t>Aumento de la Atención</a:t>
            </a:r>
          </a:p>
          <a:p>
            <a:pPr algn="ctr"/>
            <a:r>
              <a:rPr lang="es-ES" dirty="0" smtClean="0">
                <a:ln w="0"/>
                <a:solidFill>
                  <a:schemeClr val="tx1"/>
                </a:solidFill>
                <a:effectLst>
                  <a:outerShdw blurRad="38100" dist="19050" dir="2700000" algn="tl" rotWithShape="0">
                    <a:schemeClr val="dk1">
                      <a:alpha val="40000"/>
                    </a:schemeClr>
                  </a:outerShdw>
                </a:effectLst>
              </a:rPr>
              <a:t>Aumento de la Participación</a:t>
            </a:r>
          </a:p>
          <a:p>
            <a:pPr algn="ctr"/>
            <a:endParaRPr lang="es-ES" dirty="0">
              <a:ln w="0"/>
              <a:solidFill>
                <a:schemeClr val="tx1"/>
              </a:solidFill>
              <a:effectLst>
                <a:outerShdw blurRad="38100" dist="19050" dir="2700000" algn="tl" rotWithShape="0">
                  <a:schemeClr val="dk1">
                    <a:alpha val="40000"/>
                  </a:schemeClr>
                </a:outerShdw>
              </a:effectLst>
            </a:endParaRPr>
          </a:p>
          <a:p>
            <a:pPr algn="ctr"/>
            <a:endParaRPr lang="es-ES" dirty="0" smtClean="0">
              <a:ln w="0"/>
              <a:solidFill>
                <a:schemeClr val="tx1"/>
              </a:solidFill>
              <a:effectLst>
                <a:outerShdw blurRad="38100" dist="19050" dir="2700000" algn="tl" rotWithShape="0">
                  <a:schemeClr val="dk1">
                    <a:alpha val="40000"/>
                  </a:schemeClr>
                </a:outerShdw>
              </a:effectLst>
            </a:endParaRPr>
          </a:p>
          <a:p>
            <a:pPr algn="ctr"/>
            <a:endParaRPr lang="es-ES" dirty="0" smtClean="0">
              <a:ln w="0"/>
              <a:solidFill>
                <a:schemeClr val="tx1"/>
              </a:solidFill>
              <a:effectLst>
                <a:outerShdw blurRad="38100" dist="19050" dir="2700000" algn="tl" rotWithShape="0">
                  <a:schemeClr val="dk1">
                    <a:alpha val="40000"/>
                  </a:schemeClr>
                </a:outerShdw>
              </a:effectLst>
            </a:endParaRPr>
          </a:p>
          <a:p>
            <a:pPr algn="ctr"/>
            <a:r>
              <a:rPr lang="es-ES" dirty="0" smtClean="0">
                <a:ln w="0"/>
                <a:solidFill>
                  <a:schemeClr val="tx1"/>
                </a:solidFill>
                <a:effectLst>
                  <a:outerShdw blurRad="38100" dist="19050" dir="2700000" algn="tl" rotWithShape="0">
                    <a:schemeClr val="dk1">
                      <a:alpha val="40000"/>
                    </a:schemeClr>
                  </a:outerShdw>
                </a:effectLst>
              </a:rPr>
              <a:t>Incrementar el Nivel de conocimientos</a:t>
            </a:r>
            <a:endParaRPr lang="es-ES" dirty="0">
              <a:ln w="0"/>
              <a:solidFill>
                <a:schemeClr val="tx1"/>
              </a:solidFill>
              <a:effectLst>
                <a:outerShdw blurRad="38100" dist="19050" dir="2700000" algn="tl" rotWithShape="0">
                  <a:schemeClr val="dk1">
                    <a:alpha val="40000"/>
                  </a:schemeClr>
                </a:outerShdw>
              </a:effectLst>
            </a:endParaRPr>
          </a:p>
        </p:txBody>
      </p:sp>
      <p:cxnSp>
        <p:nvCxnSpPr>
          <p:cNvPr id="14" name="Conector angular 13"/>
          <p:cNvCxnSpPr>
            <a:stCxn id="13" idx="0"/>
          </p:cNvCxnSpPr>
          <p:nvPr/>
        </p:nvCxnSpPr>
        <p:spPr>
          <a:xfrm rot="5400000" flipH="1" flipV="1">
            <a:off x="4935006" y="631499"/>
            <a:ext cx="442937" cy="14297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ángulo redondeado 14"/>
          <p:cNvSpPr/>
          <p:nvPr/>
        </p:nvSpPr>
        <p:spPr>
          <a:xfrm>
            <a:off x="5552286" y="419779"/>
            <a:ext cx="2474571" cy="1133230"/>
          </a:xfrm>
          <a:prstGeom prst="roundRect">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Material didáctico Específico y adaptado a la población de estudio</a:t>
            </a:r>
            <a:endParaRPr lang="es-ES" dirty="0">
              <a:solidFill>
                <a:schemeClr val="tx1"/>
              </a:solidFill>
            </a:endParaRPr>
          </a:p>
        </p:txBody>
      </p:sp>
      <p:sp>
        <p:nvSpPr>
          <p:cNvPr id="21" name="Flecha abajo 20"/>
          <p:cNvSpPr/>
          <p:nvPr/>
        </p:nvSpPr>
        <p:spPr>
          <a:xfrm>
            <a:off x="6344887" y="4069049"/>
            <a:ext cx="602722" cy="679438"/>
          </a:xfrm>
          <a:prstGeom prst="downArrow">
            <a:avLst/>
          </a:prstGeom>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2" name="Flecha izquierda 21"/>
          <p:cNvSpPr/>
          <p:nvPr/>
        </p:nvSpPr>
        <p:spPr>
          <a:xfrm>
            <a:off x="3463539" y="4586888"/>
            <a:ext cx="4731284" cy="1175536"/>
          </a:xfrm>
          <a:prstGeom prst="leftArrow">
            <a:avLst>
              <a:gd name="adj1" fmla="val 69755"/>
              <a:gd name="adj2" fmla="val 5000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232202" y="4270434"/>
            <a:ext cx="3245815" cy="1498112"/>
          </a:xfrm>
          <a:prstGeom prst="rect">
            <a:avLst/>
          </a:prstGeom>
          <a:solidFill>
            <a:schemeClr val="accent5">
              <a:lumMod val="50000"/>
            </a:schemeClr>
          </a:solidFill>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rtlCol="0" anchor="ctr"/>
          <a:lstStyle/>
          <a:p>
            <a:pPr marL="285750" indent="-285750">
              <a:buFont typeface="Arial" panose="020B0604020202020204" pitchFamily="34" charset="0"/>
              <a:buChar char="•"/>
            </a:pPr>
            <a:r>
              <a:rPr lang="es-ES" dirty="0" smtClean="0"/>
              <a:t>Cambio de comportamiento</a:t>
            </a:r>
          </a:p>
          <a:p>
            <a:pPr marL="285750" indent="-285750">
              <a:buFont typeface="Arial" panose="020B0604020202020204" pitchFamily="34" charset="0"/>
              <a:buChar char="•"/>
            </a:pPr>
            <a:r>
              <a:rPr lang="es-ES" dirty="0" smtClean="0"/>
              <a:t>Descenso del Fracaso escolar</a:t>
            </a:r>
          </a:p>
          <a:p>
            <a:pPr marL="285750" indent="-285750">
              <a:buFont typeface="Arial" panose="020B0604020202020204" pitchFamily="34" charset="0"/>
              <a:buChar char="•"/>
            </a:pPr>
            <a:r>
              <a:rPr lang="es-ES" dirty="0" smtClean="0"/>
              <a:t>Reducción de Peso</a:t>
            </a:r>
          </a:p>
          <a:p>
            <a:pPr algn="r"/>
            <a:r>
              <a:rPr lang="es-ES" sz="1400" dirty="0" smtClean="0"/>
              <a:t>Turner </a:t>
            </a:r>
            <a:r>
              <a:rPr lang="es-ES" sz="1400" dirty="0"/>
              <a:t>&amp; </a:t>
            </a:r>
            <a:r>
              <a:rPr lang="es-ES" sz="1400" dirty="0" err="1"/>
              <a:t>Mackay</a:t>
            </a:r>
            <a:r>
              <a:rPr lang="es-ES" sz="1400" dirty="0"/>
              <a:t>, 2015</a:t>
            </a:r>
          </a:p>
        </p:txBody>
      </p:sp>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123" y="3943968"/>
            <a:ext cx="649044" cy="652931"/>
          </a:xfrm>
          <a:prstGeom prst="rect">
            <a:avLst/>
          </a:prstGeom>
        </p:spPr>
      </p:pic>
      <p:pic>
        <p:nvPicPr>
          <p:cNvPr id="34" name="Imagen 33"/>
          <p:cNvPicPr>
            <a:picLocks noChangeAspect="1"/>
          </p:cNvPicPr>
          <p:nvPr/>
        </p:nvPicPr>
        <p:blipFill>
          <a:blip r:embed="rId8"/>
          <a:stretch>
            <a:fillRect/>
          </a:stretch>
        </p:blipFill>
        <p:spPr>
          <a:xfrm>
            <a:off x="-12570" y="-461289"/>
            <a:ext cx="6523285" cy="1524132"/>
          </a:xfrm>
          <a:prstGeom prst="rect">
            <a:avLst/>
          </a:prstGeom>
        </p:spPr>
      </p:pic>
    </p:spTree>
    <p:extLst>
      <p:ext uri="{BB962C8B-B14F-4D97-AF65-F5344CB8AC3E}">
        <p14:creationId xmlns:p14="http://schemas.microsoft.com/office/powerpoint/2010/main" val="346766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5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500"/>
                            </p:stCondLst>
                            <p:childTnLst>
                              <p:par>
                                <p:cTn id="16" presetID="2" presetClass="entr" presetSubtype="4" fill="hold" nodeType="afterEffect">
                                  <p:stCondLst>
                                    <p:cond delay="25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2" presetClass="entr" presetSubtype="4" fill="hold" grpId="0" nodeType="after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750"/>
                            </p:stCondLst>
                            <p:childTnLst>
                              <p:par>
                                <p:cTn id="42" presetID="16" presetClass="entr" presetSubtype="21" fill="hold" grpId="0" nodeType="afterEffect">
                                  <p:stCondLst>
                                    <p:cond delay="25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1500"/>
                            </p:stCondLst>
                            <p:childTnLst>
                              <p:par>
                                <p:cTn id="46" presetID="16" presetClass="entr" presetSubtype="21" fill="hold" nodeType="afterEffect">
                                  <p:stCondLst>
                                    <p:cond delay="25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30" grpId="0" animBg="1"/>
      <p:bldP spid="2" grpId="0" animBg="1"/>
      <p:bldP spid="4" grpId="0" animBg="1"/>
      <p:bldP spid="15"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264870" y="-96252"/>
            <a:ext cx="9071634" cy="7785267"/>
          </a:xfrm>
          <a:prstGeom prst="rect">
            <a:avLst/>
          </a:prstGeom>
        </p:spPr>
      </p:pic>
    </p:spTree>
    <p:extLst>
      <p:ext uri="{BB962C8B-B14F-4D97-AF65-F5344CB8AC3E}">
        <p14:creationId xmlns:p14="http://schemas.microsoft.com/office/powerpoint/2010/main" val="326632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56" name="Imagen 55"/>
          <p:cNvPicPr>
            <a:picLocks noChangeAspect="1"/>
          </p:cNvPicPr>
          <p:nvPr/>
        </p:nvPicPr>
        <p:blipFill>
          <a:blip r:embed="rId4"/>
          <a:stretch>
            <a:fillRect/>
          </a:stretch>
        </p:blipFill>
        <p:spPr>
          <a:xfrm>
            <a:off x="0" y="-457873"/>
            <a:ext cx="6523285" cy="1524132"/>
          </a:xfrm>
          <a:prstGeom prst="rect">
            <a:avLst/>
          </a:prstGeom>
        </p:spPr>
      </p:pic>
      <p:pic>
        <p:nvPicPr>
          <p:cNvPr id="58" name="Imagen 57"/>
          <p:cNvPicPr>
            <a:picLocks noChangeAspect="1"/>
          </p:cNvPicPr>
          <p:nvPr/>
        </p:nvPicPr>
        <p:blipFill>
          <a:blip r:embed="rId5"/>
          <a:stretch>
            <a:fillRect/>
          </a:stretch>
        </p:blipFill>
        <p:spPr>
          <a:xfrm>
            <a:off x="7944627" y="-100475"/>
            <a:ext cx="1304657" cy="7029297"/>
          </a:xfrm>
          <a:prstGeom prst="rect">
            <a:avLst/>
          </a:prstGeom>
        </p:spPr>
      </p:pic>
      <p:pic>
        <p:nvPicPr>
          <p:cNvPr id="59" name="Imagen 58"/>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28893" y="4424828"/>
            <a:ext cx="1233858" cy="3261892"/>
          </a:xfrm>
          <a:prstGeom prst="rect">
            <a:avLst/>
          </a:prstGeom>
        </p:spPr>
      </p:pic>
      <p:sp>
        <p:nvSpPr>
          <p:cNvPr id="53" name="Rectángulo redondeado 52"/>
          <p:cNvSpPr/>
          <p:nvPr/>
        </p:nvSpPr>
        <p:spPr>
          <a:xfrm>
            <a:off x="2832570" y="2563957"/>
            <a:ext cx="2819560" cy="4181611"/>
          </a:xfrm>
          <a:prstGeom prst="roundRect">
            <a:avLst>
              <a:gd name="adj" fmla="val 6002"/>
            </a:avLst>
          </a:prstGeom>
          <a:solidFill>
            <a:schemeClr val="accent2">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7313" indent="-87313">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rPr>
              <a:t>Recursos para la formación del profesorado</a:t>
            </a:r>
          </a:p>
          <a:p>
            <a:pPr marL="87313" indent="-87313">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rPr>
              <a:t>Creación de un grupo de trabajo</a:t>
            </a:r>
          </a:p>
          <a:p>
            <a:pPr marL="87313" indent="-87313">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rPr>
              <a:t>Duración</a:t>
            </a:r>
          </a:p>
          <a:p>
            <a:pPr marL="87313" indent="-87313">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rPr>
              <a:t>Espacios  </a:t>
            </a:r>
          </a:p>
          <a:p>
            <a:pPr marL="87313" indent="-87313">
              <a:buFont typeface="Arial" panose="020B0604020202020204" pitchFamily="34" charset="0"/>
              <a:buChar char="•"/>
            </a:pPr>
            <a:r>
              <a:rPr lang="es-ES" sz="1600" dirty="0" smtClean="0">
                <a:ln w="0"/>
                <a:solidFill>
                  <a:schemeClr val="tx1"/>
                </a:solidFill>
                <a:effectLst>
                  <a:outerShdw blurRad="38100" dist="19050" dir="2700000" algn="tl" rotWithShape="0">
                    <a:schemeClr val="dk1">
                      <a:alpha val="40000"/>
                    </a:schemeClr>
                  </a:outerShdw>
                </a:effectLst>
              </a:rPr>
              <a:t>Contenidos</a:t>
            </a:r>
          </a:p>
          <a:p>
            <a:pPr algn="r"/>
            <a:r>
              <a:rPr lang="fr-FR" sz="1200" dirty="0" err="1">
                <a:solidFill>
                  <a:schemeClr val="tx1"/>
                </a:solidFill>
              </a:rPr>
              <a:t>Gutiérrez</a:t>
            </a:r>
            <a:r>
              <a:rPr lang="fr-FR" sz="1200" dirty="0">
                <a:solidFill>
                  <a:schemeClr val="tx1"/>
                </a:solidFill>
              </a:rPr>
              <a:t> García et al., </a:t>
            </a:r>
            <a:r>
              <a:rPr lang="fr-FR" sz="1200" dirty="0" smtClean="0">
                <a:solidFill>
                  <a:schemeClr val="tx1"/>
                </a:solidFill>
              </a:rPr>
              <a:t>2016</a:t>
            </a:r>
          </a:p>
          <a:p>
            <a:pPr algn="r"/>
            <a:r>
              <a:rPr lang="es-ES" sz="1200" dirty="0">
                <a:solidFill>
                  <a:schemeClr val="tx1"/>
                </a:solidFill>
              </a:rPr>
              <a:t>(Talavera &amp; Gavidia, 2007)(Fernández, Nebot, &amp; </a:t>
            </a:r>
            <a:r>
              <a:rPr lang="es-ES" sz="1200" dirty="0" err="1">
                <a:solidFill>
                  <a:schemeClr val="tx1"/>
                </a:solidFill>
              </a:rPr>
              <a:t>Jané</a:t>
            </a:r>
            <a:r>
              <a:rPr lang="es-ES" sz="1200" dirty="0">
                <a:solidFill>
                  <a:schemeClr val="tx1"/>
                </a:solidFill>
              </a:rPr>
              <a:t>, 2002</a:t>
            </a:r>
            <a:r>
              <a:rPr lang="es-ES" sz="1200" dirty="0" smtClean="0">
                <a:solidFill>
                  <a:schemeClr val="tx1"/>
                </a:solidFill>
              </a:rPr>
              <a:t>)</a:t>
            </a:r>
          </a:p>
          <a:p>
            <a:pPr algn="r"/>
            <a:endParaRPr lang="es-ES" sz="1200" dirty="0">
              <a:ln w="0"/>
              <a:solidFill>
                <a:schemeClr val="tx1"/>
              </a:solidFill>
              <a:effectLst>
                <a:outerShdw blurRad="38100" dist="19050" dir="2700000" algn="tl" rotWithShape="0">
                  <a:schemeClr val="dk1">
                    <a:alpha val="40000"/>
                  </a:schemeClr>
                </a:outerShdw>
              </a:effectLst>
            </a:endParaRPr>
          </a:p>
          <a:p>
            <a:pPr algn="r"/>
            <a:endParaRPr lang="es-ES" sz="1200" dirty="0" smtClean="0">
              <a:ln w="0"/>
              <a:solidFill>
                <a:schemeClr val="tx1"/>
              </a:solidFill>
              <a:effectLst>
                <a:outerShdw blurRad="38100" dist="19050" dir="2700000" algn="tl" rotWithShape="0">
                  <a:schemeClr val="dk1">
                    <a:alpha val="40000"/>
                  </a:schemeClr>
                </a:outerShdw>
              </a:effectLst>
            </a:endParaRPr>
          </a:p>
          <a:p>
            <a:pPr algn="r"/>
            <a:endParaRPr lang="es-ES" sz="1200" dirty="0">
              <a:ln w="0"/>
              <a:solidFill>
                <a:schemeClr val="tx1"/>
              </a:solidFill>
              <a:effectLst>
                <a:outerShdw blurRad="38100" dist="19050" dir="2700000" algn="tl" rotWithShape="0">
                  <a:schemeClr val="dk1">
                    <a:alpha val="40000"/>
                  </a:schemeClr>
                </a:outerShdw>
              </a:effectLst>
            </a:endParaRPr>
          </a:p>
          <a:p>
            <a:pPr algn="r"/>
            <a:endParaRPr lang="es-ES" sz="1200" dirty="0" smtClean="0">
              <a:ln w="0"/>
              <a:solidFill>
                <a:schemeClr val="tx1"/>
              </a:solidFill>
              <a:effectLst>
                <a:outerShdw blurRad="38100" dist="19050" dir="2700000" algn="tl" rotWithShape="0">
                  <a:schemeClr val="dk1">
                    <a:alpha val="40000"/>
                  </a:schemeClr>
                </a:outerShdw>
              </a:effectLst>
            </a:endParaRPr>
          </a:p>
          <a:p>
            <a:pPr algn="r"/>
            <a:endParaRPr lang="es-ES" sz="1200" dirty="0">
              <a:ln w="0"/>
              <a:solidFill>
                <a:schemeClr val="tx1"/>
              </a:solidFill>
              <a:effectLst>
                <a:outerShdw blurRad="38100" dist="19050" dir="2700000" algn="tl" rotWithShape="0">
                  <a:schemeClr val="dk1">
                    <a:alpha val="40000"/>
                  </a:schemeClr>
                </a:outerShdw>
              </a:effectLst>
            </a:endParaRPr>
          </a:p>
          <a:p>
            <a:pPr algn="r"/>
            <a:endParaRPr lang="es-ES" sz="1200" dirty="0" smtClean="0">
              <a:ln w="0"/>
              <a:solidFill>
                <a:schemeClr val="tx1"/>
              </a:solidFill>
              <a:effectLst>
                <a:outerShdw blurRad="38100" dist="19050" dir="2700000" algn="tl" rotWithShape="0">
                  <a:schemeClr val="dk1">
                    <a:alpha val="40000"/>
                  </a:schemeClr>
                </a:outerShdw>
              </a:effectLst>
            </a:endParaRPr>
          </a:p>
          <a:p>
            <a:pPr algn="r"/>
            <a:endParaRPr lang="es-ES" sz="1200" dirty="0">
              <a:ln w="0"/>
              <a:solidFill>
                <a:schemeClr val="tx1"/>
              </a:solidFill>
              <a:effectLst>
                <a:outerShdw blurRad="38100" dist="19050" dir="2700000" algn="tl" rotWithShape="0">
                  <a:schemeClr val="dk1">
                    <a:alpha val="40000"/>
                  </a:schemeClr>
                </a:outerShdw>
              </a:effectLst>
            </a:endParaRPr>
          </a:p>
          <a:p>
            <a:pPr algn="r"/>
            <a:r>
              <a:rPr lang="es-ES" sz="1200" dirty="0" smtClean="0">
                <a:ln w="0"/>
                <a:solidFill>
                  <a:schemeClr val="tx1"/>
                </a:solidFill>
                <a:effectLst>
                  <a:outerShdw blurRad="38100" dist="19050" dir="2700000" algn="tl" rotWithShape="0">
                    <a:schemeClr val="dk1">
                      <a:alpha val="40000"/>
                    </a:schemeClr>
                  </a:outerShdw>
                </a:effectLst>
              </a:rPr>
              <a:t>(</a:t>
            </a:r>
            <a:r>
              <a:rPr lang="es-ES" sz="1200" dirty="0" err="1">
                <a:ln w="0"/>
                <a:solidFill>
                  <a:schemeClr val="tx1"/>
                </a:solidFill>
                <a:effectLst>
                  <a:outerShdw blurRad="38100" dist="19050" dir="2700000" algn="tl" rotWithShape="0">
                    <a:schemeClr val="dk1">
                      <a:alpha val="40000"/>
                    </a:schemeClr>
                  </a:outerShdw>
                </a:effectLst>
              </a:rPr>
              <a:t>Manjón</a:t>
            </a:r>
            <a:r>
              <a:rPr lang="es-ES" sz="1200" dirty="0">
                <a:ln w="0"/>
                <a:solidFill>
                  <a:schemeClr val="tx1"/>
                </a:solidFill>
                <a:effectLst>
                  <a:outerShdw blurRad="38100" dist="19050" dir="2700000" algn="tl" rotWithShape="0">
                    <a:schemeClr val="dk1">
                      <a:alpha val="40000"/>
                    </a:schemeClr>
                  </a:outerShdw>
                </a:effectLst>
              </a:rPr>
              <a:t> Ruiz &amp; Carrasco Sousa, 2006)(Madrid-López, 2014)</a:t>
            </a:r>
          </a:p>
        </p:txBody>
      </p:sp>
      <p:pic>
        <p:nvPicPr>
          <p:cNvPr id="19" name="Imagen 18"/>
          <p:cNvPicPr>
            <a:picLocks/>
          </p:cNvPicPr>
          <p:nvPr/>
        </p:nvPicPr>
        <p:blipFill rotWithShape="1">
          <a:blip r:embed="rId7"/>
          <a:srcRect l="7365" r="4298" b="2513"/>
          <a:stretch/>
        </p:blipFill>
        <p:spPr>
          <a:xfrm>
            <a:off x="404362" y="644399"/>
            <a:ext cx="2340000" cy="1188000"/>
          </a:xfrm>
          <a:prstGeom prst="rect">
            <a:avLst/>
          </a:prstGeom>
          <a:ln>
            <a:noFill/>
          </a:ln>
          <a:effectLst>
            <a:outerShdw blurRad="292100" dist="139700" dir="2700000" algn="tl" rotWithShape="0">
              <a:srgbClr val="333333">
                <a:alpha val="65000"/>
              </a:srgbClr>
            </a:outerShdw>
          </a:effectLst>
        </p:spPr>
      </p:pic>
      <p:pic>
        <p:nvPicPr>
          <p:cNvPr id="20" name="Imagen 19"/>
          <p:cNvPicPr>
            <a:picLocks/>
          </p:cNvPicPr>
          <p:nvPr/>
        </p:nvPicPr>
        <p:blipFill rotWithShape="1">
          <a:blip r:embed="rId8"/>
          <a:srcRect l="7517" r="4922" b="2016"/>
          <a:stretch/>
        </p:blipFill>
        <p:spPr>
          <a:xfrm>
            <a:off x="404363" y="1872691"/>
            <a:ext cx="2340000" cy="1188000"/>
          </a:xfrm>
          <a:prstGeom prst="rect">
            <a:avLst/>
          </a:prstGeom>
          <a:ln>
            <a:noFill/>
          </a:ln>
          <a:effectLst>
            <a:outerShdw blurRad="292100" dist="139700" dir="2700000" algn="tl" rotWithShape="0">
              <a:srgbClr val="333333">
                <a:alpha val="65000"/>
              </a:srgbClr>
            </a:outerShdw>
          </a:effectLst>
        </p:spPr>
      </p:pic>
      <p:pic>
        <p:nvPicPr>
          <p:cNvPr id="25" name="Imagen 24"/>
          <p:cNvPicPr>
            <a:picLocks/>
          </p:cNvPicPr>
          <p:nvPr/>
        </p:nvPicPr>
        <p:blipFill rotWithShape="1">
          <a:blip r:embed="rId9"/>
          <a:srcRect l="8007" t="2986" r="6149" b="3669"/>
          <a:stretch/>
        </p:blipFill>
        <p:spPr>
          <a:xfrm>
            <a:off x="404363" y="3100983"/>
            <a:ext cx="2340000" cy="1188000"/>
          </a:xfrm>
          <a:prstGeom prst="rect">
            <a:avLst/>
          </a:prstGeom>
          <a:ln>
            <a:noFill/>
          </a:ln>
          <a:effectLst>
            <a:outerShdw blurRad="292100" dist="139700" dir="2700000" algn="tl" rotWithShape="0">
              <a:srgbClr val="333333">
                <a:alpha val="65000"/>
              </a:srgbClr>
            </a:outerShdw>
          </a:effectLst>
        </p:spPr>
      </p:pic>
      <p:pic>
        <p:nvPicPr>
          <p:cNvPr id="26" name="Imagen 25"/>
          <p:cNvPicPr>
            <a:picLocks/>
          </p:cNvPicPr>
          <p:nvPr/>
        </p:nvPicPr>
        <p:blipFill rotWithShape="1">
          <a:blip r:embed="rId10"/>
          <a:srcRect l="9424" t="4815" r="7307" b="3072"/>
          <a:stretch/>
        </p:blipFill>
        <p:spPr>
          <a:xfrm>
            <a:off x="404362" y="4329275"/>
            <a:ext cx="2340000" cy="1188000"/>
          </a:xfrm>
          <a:prstGeom prst="rect">
            <a:avLst/>
          </a:prstGeom>
          <a:ln>
            <a:noFill/>
          </a:ln>
          <a:effectLst>
            <a:outerShdw blurRad="292100" dist="139700" dir="2700000" algn="tl" rotWithShape="0">
              <a:srgbClr val="333333">
                <a:alpha val="65000"/>
              </a:srgbClr>
            </a:outerShdw>
          </a:effectLst>
        </p:spPr>
      </p:pic>
      <p:pic>
        <p:nvPicPr>
          <p:cNvPr id="27" name="Imagen 26"/>
          <p:cNvPicPr>
            <a:picLocks noChangeAspect="1"/>
          </p:cNvPicPr>
          <p:nvPr/>
        </p:nvPicPr>
        <p:blipFill>
          <a:blip r:embed="rId11"/>
          <a:stretch>
            <a:fillRect/>
          </a:stretch>
        </p:blipFill>
        <p:spPr>
          <a:xfrm>
            <a:off x="2254519" y="2530666"/>
            <a:ext cx="583888" cy="576000"/>
          </a:xfrm>
          <a:prstGeom prst="rect">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8" name="Imagen 27"/>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a:ext>
            </a:extLst>
          </a:blip>
          <a:srcRect/>
          <a:stretch/>
        </p:blipFill>
        <p:spPr>
          <a:xfrm>
            <a:off x="2250897" y="1272334"/>
            <a:ext cx="55464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29" name="Imagen 28"/>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a:ext>
            </a:extLst>
          </a:blip>
          <a:srcRect/>
          <a:stretch/>
        </p:blipFill>
        <p:spPr>
          <a:xfrm>
            <a:off x="2261967" y="3721005"/>
            <a:ext cx="53250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5" name="Imagen 34"/>
          <p:cNvPicPr>
            <a:picLocks noChangeAspect="1"/>
          </p:cNvPicPr>
          <p:nvPr/>
        </p:nvPicPr>
        <p:blipFill rotWithShape="1">
          <a:blip r:embed="rId16"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2256072" y="4965936"/>
            <a:ext cx="54429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36" name="Imagen 35"/>
          <p:cNvPicPr>
            <a:picLocks/>
          </p:cNvPicPr>
          <p:nvPr/>
        </p:nvPicPr>
        <p:blipFill rotWithShape="1">
          <a:blip r:embed="rId17" cstate="print">
            <a:extLst>
              <a:ext uri="{28A0092B-C50C-407E-A947-70E740481C1C}">
                <a14:useLocalDpi xmlns:a14="http://schemas.microsoft.com/office/drawing/2010/main" val="0"/>
              </a:ext>
            </a:extLst>
          </a:blip>
          <a:srcRect l="7153" t="2235" r="6370"/>
          <a:stretch/>
        </p:blipFill>
        <p:spPr bwMode="auto">
          <a:xfrm>
            <a:off x="404363" y="5557568"/>
            <a:ext cx="2340000" cy="1188000"/>
          </a:xfrm>
          <a:prstGeom prst="rect">
            <a:avLst/>
          </a:prstGeom>
          <a:ln>
            <a:noFill/>
          </a:ln>
          <a:effectLst>
            <a:outerShdw blurRad="292100" dist="139700" dir="2700000" algn="tl" rotWithShape="0">
              <a:srgbClr val="333333">
                <a:alpha val="65000"/>
              </a:srgbClr>
            </a:outerShdw>
          </a:effectLst>
        </p:spPr>
      </p:pic>
      <p:pic>
        <p:nvPicPr>
          <p:cNvPr id="37" name="Imagen 36"/>
          <p:cNvPicPr>
            <a:picLocks noChangeAspect="1"/>
          </p:cNvPicPr>
          <p:nvPr/>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a:ext>
            </a:extLst>
          </a:blip>
          <a:srcRect/>
          <a:stretch/>
        </p:blipFill>
        <p:spPr>
          <a:xfrm>
            <a:off x="2254362" y="6205568"/>
            <a:ext cx="547710" cy="54000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5" name="Rectángulo 4"/>
          <p:cNvSpPr/>
          <p:nvPr/>
        </p:nvSpPr>
        <p:spPr>
          <a:xfrm>
            <a:off x="943429" y="856343"/>
            <a:ext cx="391885" cy="588922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Cheurón 44"/>
          <p:cNvSpPr/>
          <p:nvPr/>
        </p:nvSpPr>
        <p:spPr>
          <a:xfrm>
            <a:off x="5074420" y="1301864"/>
            <a:ext cx="971531" cy="1036718"/>
          </a:xfrm>
          <a:prstGeom prst="chevron">
            <a:avLst>
              <a:gd name="adj" fmla="val 73903"/>
            </a:avLst>
          </a:prstGeom>
          <a:solidFill>
            <a:srgbClr val="66C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6" name="Rectángulo redondeado 45"/>
          <p:cNvSpPr/>
          <p:nvPr/>
        </p:nvSpPr>
        <p:spPr>
          <a:xfrm>
            <a:off x="3092421" y="1328312"/>
            <a:ext cx="1876886" cy="1001486"/>
          </a:xfrm>
          <a:prstGeom prst="roundRect">
            <a:avLst/>
          </a:prstGeom>
          <a:solidFill>
            <a:srgbClr val="99FF6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outerShdw blurRad="38100" dist="19050" dir="2700000" algn="tl" rotWithShape="0">
                    <a:schemeClr val="dk1">
                      <a:alpha val="40000"/>
                    </a:schemeClr>
                  </a:outerShdw>
                </a:effectLst>
              </a:rPr>
              <a:t>GRUPO EXPERIMENTAL</a:t>
            </a:r>
            <a:endParaRPr lang="es-ES" dirty="0">
              <a:ln w="0"/>
              <a:solidFill>
                <a:schemeClr val="tx1"/>
              </a:solidFill>
              <a:effectLst>
                <a:outerShdw blurRad="38100" dist="19050" dir="2700000" algn="tl" rotWithShape="0">
                  <a:schemeClr val="dk1">
                    <a:alpha val="40000"/>
                  </a:schemeClr>
                </a:outerShdw>
              </a:effectLst>
            </a:endParaRPr>
          </a:p>
        </p:txBody>
      </p:sp>
      <p:sp>
        <p:nvSpPr>
          <p:cNvPr id="49" name="Rectángulo redondeado 48"/>
          <p:cNvSpPr/>
          <p:nvPr/>
        </p:nvSpPr>
        <p:spPr>
          <a:xfrm>
            <a:off x="5348365" y="2477391"/>
            <a:ext cx="3294666" cy="1900473"/>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t>BARRERAS DEL PROFESORADO</a:t>
            </a:r>
          </a:p>
          <a:p>
            <a:pPr algn="r"/>
            <a:r>
              <a:rPr lang="es-ES" sz="1200" dirty="0" smtClean="0"/>
              <a:t>(Gavidia,2009)</a:t>
            </a:r>
          </a:p>
          <a:p>
            <a:r>
              <a:rPr lang="es-ES" sz="1600" dirty="0" smtClean="0"/>
              <a:t>REVISAR</a:t>
            </a:r>
          </a:p>
          <a:p>
            <a:r>
              <a:rPr lang="es-ES" sz="1600" dirty="0" smtClean="0"/>
              <a:t>EDITAR		MATERIALES</a:t>
            </a:r>
          </a:p>
          <a:p>
            <a:r>
              <a:rPr lang="es-ES" sz="1600" dirty="0" smtClean="0"/>
              <a:t>ACTUALIZAR 	EDUCATIVOS</a:t>
            </a:r>
            <a:endParaRPr lang="es-ES" sz="1600" dirty="0"/>
          </a:p>
          <a:p>
            <a:r>
              <a:rPr lang="es-ES" sz="1600" dirty="0" smtClean="0"/>
              <a:t>PUBLICAR </a:t>
            </a:r>
            <a:endParaRPr lang="es-ES" sz="1600" dirty="0"/>
          </a:p>
        </p:txBody>
      </p:sp>
      <p:pic>
        <p:nvPicPr>
          <p:cNvPr id="50" name="Imagen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21787" y="515086"/>
            <a:ext cx="750297" cy="947941"/>
          </a:xfrm>
          <a:prstGeom prst="rect">
            <a:avLst/>
          </a:prstGeom>
          <a:ln>
            <a:noFill/>
          </a:ln>
          <a:effectLst/>
        </p:spPr>
      </p:pic>
      <p:sp>
        <p:nvSpPr>
          <p:cNvPr id="51" name="Rectángulo redondeado 50"/>
          <p:cNvSpPr/>
          <p:nvPr/>
        </p:nvSpPr>
        <p:spPr>
          <a:xfrm>
            <a:off x="6134126" y="1379205"/>
            <a:ext cx="1876886" cy="1001486"/>
          </a:xfrm>
          <a:prstGeom prst="roundRect">
            <a:avLst/>
          </a:prstGeom>
          <a:solidFill>
            <a:srgbClr val="FFFF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outerShdw blurRad="38100" dist="19050" dir="2700000" algn="tl" rotWithShape="0">
                    <a:schemeClr val="dk1">
                      <a:alpha val="40000"/>
                    </a:schemeClr>
                  </a:outerShdw>
                </a:effectLst>
              </a:rPr>
              <a:t>GRUPO </a:t>
            </a:r>
            <a:r>
              <a:rPr lang="es-ES" dirty="0">
                <a:ln w="0"/>
                <a:solidFill>
                  <a:schemeClr val="tx1"/>
                </a:solidFill>
                <a:effectLst>
                  <a:outerShdw blurRad="38100" dist="19050" dir="2700000" algn="tl" rotWithShape="0">
                    <a:schemeClr val="dk1">
                      <a:alpha val="40000"/>
                    </a:schemeClr>
                  </a:outerShdw>
                </a:effectLst>
              </a:rPr>
              <a:t>C</a:t>
            </a:r>
            <a:r>
              <a:rPr lang="es-ES" dirty="0" smtClean="0">
                <a:ln w="0"/>
                <a:solidFill>
                  <a:schemeClr val="tx1"/>
                </a:solidFill>
                <a:effectLst>
                  <a:outerShdw blurRad="38100" dist="19050" dir="2700000" algn="tl" rotWithShape="0">
                    <a:schemeClr val="dk1">
                      <a:alpha val="40000"/>
                    </a:schemeClr>
                  </a:outerShdw>
                </a:effectLst>
              </a:rPr>
              <a:t>ONTROL</a:t>
            </a:r>
            <a:endParaRPr lang="es-ES" dirty="0">
              <a:ln w="0"/>
              <a:solidFill>
                <a:schemeClr val="tx1"/>
              </a:solidFill>
              <a:effectLst>
                <a:outerShdw blurRad="38100" dist="19050" dir="2700000" algn="tl" rotWithShape="0">
                  <a:schemeClr val="dk1">
                    <a:alpha val="40000"/>
                  </a:schemeClr>
                </a:outerShdw>
              </a:effectLst>
            </a:endParaRPr>
          </a:p>
        </p:txBody>
      </p:sp>
      <p:pic>
        <p:nvPicPr>
          <p:cNvPr id="52" name="Picture 6" descr="Resultado de imagen de educación para la salud región de murcia"/>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7608" y="649800"/>
            <a:ext cx="938334" cy="903937"/>
          </a:xfrm>
          <a:prstGeom prst="rect">
            <a:avLst/>
          </a:prstGeom>
          <a:noFill/>
          <a:extLst>
            <a:ext uri="{909E8E84-426E-40DD-AFC4-6F175D3DCCD1}">
              <a14:hiddenFill xmlns:a14="http://schemas.microsoft.com/office/drawing/2010/main">
                <a:solidFill>
                  <a:srgbClr val="FFFFFF"/>
                </a:solidFill>
              </a14:hiddenFill>
            </a:ext>
          </a:extLst>
        </p:spPr>
      </p:pic>
      <p:sp>
        <p:nvSpPr>
          <p:cNvPr id="12" name="Cheurón 11"/>
          <p:cNvSpPr/>
          <p:nvPr/>
        </p:nvSpPr>
        <p:spPr>
          <a:xfrm>
            <a:off x="6544412" y="3352803"/>
            <a:ext cx="701500" cy="4754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9458" name="Picture 2" descr="Resultado de imagen de EVALUACION DEL PLAN EDUCACION PARA LA SALUD EN LA ESCUELA DE LA REGION DE MURCIA"/>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95162" y="4105655"/>
            <a:ext cx="1315402" cy="18471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6299955" y="5938542"/>
            <a:ext cx="2377895" cy="307777"/>
          </a:xfrm>
          <a:prstGeom prst="rect">
            <a:avLst/>
          </a:prstGeom>
        </p:spPr>
        <p:txBody>
          <a:bodyPr wrap="none">
            <a:spAutoFit/>
          </a:bodyPr>
          <a:lstStyle/>
          <a:p>
            <a:r>
              <a:rPr lang="fr-FR" sz="1400" dirty="0"/>
              <a:t>(</a:t>
            </a:r>
            <a:r>
              <a:rPr lang="fr-FR" sz="1400" dirty="0" err="1"/>
              <a:t>Gutiérrez</a:t>
            </a:r>
            <a:r>
              <a:rPr lang="fr-FR" sz="1400" dirty="0"/>
              <a:t> García et al., 2016),</a:t>
            </a:r>
            <a:endParaRPr lang="es-ES" sz="1400" dirty="0"/>
          </a:p>
        </p:txBody>
      </p:sp>
      <p:sp>
        <p:nvSpPr>
          <p:cNvPr id="17" name="Flecha izquierda 16"/>
          <p:cNvSpPr/>
          <p:nvPr/>
        </p:nvSpPr>
        <p:spPr>
          <a:xfrm>
            <a:off x="5667399" y="4441984"/>
            <a:ext cx="1167977" cy="922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Flecha doblada 53"/>
          <p:cNvSpPr/>
          <p:nvPr/>
        </p:nvSpPr>
        <p:spPr>
          <a:xfrm flipV="1">
            <a:off x="2955740" y="4470079"/>
            <a:ext cx="527308" cy="1455794"/>
          </a:xfrm>
          <a:prstGeom prst="bentArrow">
            <a:avLst>
              <a:gd name="adj1" fmla="val 25000"/>
              <a:gd name="adj2" fmla="val 25000"/>
              <a:gd name="adj3" fmla="val 25000"/>
              <a:gd name="adj4" fmla="val 3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5" name="Rectángulo 54"/>
          <p:cNvSpPr/>
          <p:nvPr/>
        </p:nvSpPr>
        <p:spPr>
          <a:xfrm>
            <a:off x="3542834" y="5364352"/>
            <a:ext cx="2011351" cy="753390"/>
          </a:xfrm>
          <a:prstGeom prst="rec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r>
              <a:rPr lang="es-ES" sz="2000" b="1" dirty="0" smtClean="0">
                <a:ln/>
                <a:solidFill>
                  <a:schemeClr val="accent4"/>
                </a:solidFill>
                <a:effectLst>
                  <a:outerShdw blurRad="38100" dist="38100" dir="2700000" algn="tl">
                    <a:srgbClr val="000000">
                      <a:alpha val="43137"/>
                    </a:srgbClr>
                  </a:outerShdw>
                </a:effectLst>
              </a:rPr>
              <a:t>Enfermera escolar</a:t>
            </a:r>
            <a:endParaRPr lang="es-ES" sz="2000" b="1" dirty="0">
              <a:ln/>
              <a:solidFill>
                <a:schemeClr val="accent4"/>
              </a:solidFill>
              <a:effectLst>
                <a:outerShdw blurRad="38100" dist="38100" dir="2700000" algn="tl">
                  <a:srgbClr val="000000">
                    <a:alpha val="43137"/>
                  </a:srgbClr>
                </a:outerShdw>
              </a:effectLst>
            </a:endParaRPr>
          </a:p>
        </p:txBody>
      </p:sp>
      <p:pic>
        <p:nvPicPr>
          <p:cNvPr id="57" name="Imagen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93738" y="5239696"/>
            <a:ext cx="543111" cy="686178"/>
          </a:xfrm>
          <a:prstGeom prst="rect">
            <a:avLst/>
          </a:prstGeom>
          <a:ln>
            <a:noFill/>
          </a:ln>
          <a:effectLst/>
        </p:spPr>
      </p:pic>
    </p:spTree>
    <p:extLst>
      <p:ext uri="{BB962C8B-B14F-4D97-AF65-F5344CB8AC3E}">
        <p14:creationId xmlns:p14="http://schemas.microsoft.com/office/powerpoint/2010/main" val="405830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1000"/>
                                        <p:tgtEl>
                                          <p:spTgt spid="49"/>
                                        </p:tgtEl>
                                      </p:cBhvr>
                                    </p:animEffect>
                                    <p:anim calcmode="lin" valueType="num">
                                      <p:cBhvr>
                                        <p:cTn id="54" dur="1000" fill="hold"/>
                                        <p:tgtEl>
                                          <p:spTgt spid="49"/>
                                        </p:tgtEl>
                                        <p:attrNameLst>
                                          <p:attrName>ppt_x</p:attrName>
                                        </p:attrNameLst>
                                      </p:cBhvr>
                                      <p:tavLst>
                                        <p:tav tm="0">
                                          <p:val>
                                            <p:strVal val="#ppt_x"/>
                                          </p:val>
                                        </p:tav>
                                        <p:tav tm="100000">
                                          <p:val>
                                            <p:strVal val="#ppt_x"/>
                                          </p:val>
                                        </p:tav>
                                      </p:tavLst>
                                    </p:anim>
                                    <p:anim calcmode="lin" valueType="num">
                                      <p:cBhvr>
                                        <p:cTn id="55" dur="1000" fill="hold"/>
                                        <p:tgtEl>
                                          <p:spTgt spid="4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9458"/>
                                        </p:tgtEl>
                                        <p:attrNameLst>
                                          <p:attrName>style.visibility</p:attrName>
                                        </p:attrNameLst>
                                      </p:cBhvr>
                                      <p:to>
                                        <p:strVal val="visible"/>
                                      </p:to>
                                    </p:set>
                                    <p:animEffect transition="in" filter="fade">
                                      <p:cBhvr>
                                        <p:cTn id="63" dur="1000"/>
                                        <p:tgtEl>
                                          <p:spTgt spid="19458"/>
                                        </p:tgtEl>
                                      </p:cBhvr>
                                    </p:animEffect>
                                    <p:anim calcmode="lin" valueType="num">
                                      <p:cBhvr>
                                        <p:cTn id="64" dur="1000" fill="hold"/>
                                        <p:tgtEl>
                                          <p:spTgt spid="19458"/>
                                        </p:tgtEl>
                                        <p:attrNameLst>
                                          <p:attrName>ppt_x</p:attrName>
                                        </p:attrNameLst>
                                      </p:cBhvr>
                                      <p:tavLst>
                                        <p:tav tm="0">
                                          <p:val>
                                            <p:strVal val="#ppt_x"/>
                                          </p:val>
                                        </p:tav>
                                        <p:tav tm="100000">
                                          <p:val>
                                            <p:strVal val="#ppt_x"/>
                                          </p:val>
                                        </p:tav>
                                      </p:tavLst>
                                    </p:anim>
                                    <p:anim calcmode="lin" valueType="num">
                                      <p:cBhvr>
                                        <p:cTn id="65" dur="1000" fill="hold"/>
                                        <p:tgtEl>
                                          <p:spTgt spid="1945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1" presetClass="entr" presetSubtype="0" fill="hold" grpId="0" nodeType="afterEffect">
                                  <p:stCondLst>
                                    <p:cond delay="500"/>
                                  </p:stCondLst>
                                  <p:childTnLst>
                                    <p:set>
                                      <p:cBhvr>
                                        <p:cTn id="78" dur="1" fill="hold">
                                          <p:stCondLst>
                                            <p:cond delay="0"/>
                                          </p:stCondLst>
                                        </p:cTn>
                                        <p:tgtEl>
                                          <p:spTgt spid="53"/>
                                        </p:tgtEl>
                                        <p:attrNameLst>
                                          <p:attrName>style.visibility</p:attrName>
                                        </p:attrNameLst>
                                      </p:cBhvr>
                                      <p:to>
                                        <p:strVal val="visible"/>
                                      </p:to>
                                    </p:set>
                                  </p:childTnLst>
                                </p:cTn>
                              </p:par>
                            </p:childTnLst>
                          </p:cTn>
                        </p:par>
                        <p:par>
                          <p:cTn id="79" fill="hold">
                            <p:stCondLst>
                              <p:cond delay="1500"/>
                            </p:stCondLst>
                            <p:childTnLst>
                              <p:par>
                                <p:cTn id="80" presetID="1" presetClass="entr" presetSubtype="0" fill="hold" grpId="0" nodeType="afterEffect">
                                  <p:stCondLst>
                                    <p:cond delay="500"/>
                                  </p:stCondLst>
                                  <p:childTnLst>
                                    <p:set>
                                      <p:cBhvr>
                                        <p:cTn id="81" dur="1" fill="hold">
                                          <p:stCondLst>
                                            <p:cond delay="0"/>
                                          </p:stCondLst>
                                        </p:cTn>
                                        <p:tgtEl>
                                          <p:spTgt spid="54"/>
                                        </p:tgtEl>
                                        <p:attrNameLst>
                                          <p:attrName>style.visibility</p:attrName>
                                        </p:attrNameLst>
                                      </p:cBhvr>
                                      <p:to>
                                        <p:strVal val="visible"/>
                                      </p:to>
                                    </p:set>
                                  </p:childTnLst>
                                </p:cTn>
                              </p:par>
                            </p:childTnLst>
                          </p:cTn>
                        </p:par>
                        <p:par>
                          <p:cTn id="82" fill="hold">
                            <p:stCondLst>
                              <p:cond delay="2000"/>
                            </p:stCondLst>
                            <p:childTnLst>
                              <p:par>
                                <p:cTn id="83" presetID="1" presetClass="entr" presetSubtype="0" fill="hold" grpId="0" nodeType="afterEffect">
                                  <p:stCondLst>
                                    <p:cond delay="500"/>
                                  </p:stCondLst>
                                  <p:childTnLst>
                                    <p:set>
                                      <p:cBhvr>
                                        <p:cTn id="84" dur="1" fill="hold">
                                          <p:stCondLst>
                                            <p:cond delay="0"/>
                                          </p:stCondLst>
                                        </p:cTn>
                                        <p:tgtEl>
                                          <p:spTgt spid="55"/>
                                        </p:tgtEl>
                                        <p:attrNameLst>
                                          <p:attrName>style.visibility</p:attrName>
                                        </p:attrNameLst>
                                      </p:cBhvr>
                                      <p:to>
                                        <p:strVal val="visible"/>
                                      </p:to>
                                    </p:set>
                                  </p:childTnLst>
                                </p:cTn>
                              </p:par>
                            </p:childTnLst>
                          </p:cTn>
                        </p:par>
                        <p:par>
                          <p:cTn id="85" fill="hold">
                            <p:stCondLst>
                              <p:cond delay="2500"/>
                            </p:stCondLst>
                            <p:childTnLst>
                              <p:par>
                                <p:cTn id="86" presetID="1" presetClass="entr" presetSubtype="0" fill="hold" nodeType="afterEffect">
                                  <p:stCondLst>
                                    <p:cond delay="50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 grpId="0" animBg="1"/>
      <p:bldP spid="45" grpId="0" animBg="1"/>
      <p:bldP spid="46" grpId="0" animBg="1"/>
      <p:bldP spid="49" grpId="0" animBg="1"/>
      <p:bldP spid="51" grpId="0" animBg="1"/>
      <p:bldP spid="12" grpId="0" animBg="1"/>
      <p:bldP spid="16" grpId="0"/>
      <p:bldP spid="17" grpId="0" animBg="1"/>
      <p:bldP spid="54" grpId="0"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57150" y="-57150"/>
            <a:ext cx="9260627" cy="7638950"/>
          </a:xfrm>
          <a:prstGeom prst="rect">
            <a:avLst/>
          </a:prstGeom>
        </p:spPr>
      </p:pic>
      <p:grpSp>
        <p:nvGrpSpPr>
          <p:cNvPr id="4" name="Grupo 3"/>
          <p:cNvGrpSpPr/>
          <p:nvPr/>
        </p:nvGrpSpPr>
        <p:grpSpPr>
          <a:xfrm>
            <a:off x="36937" y="8201"/>
            <a:ext cx="2359868" cy="1459652"/>
            <a:chOff x="36937" y="8201"/>
            <a:chExt cx="2359868" cy="1459652"/>
          </a:xfrm>
        </p:grpSpPr>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7" name="Grupo 6"/>
          <p:cNvGrpSpPr/>
          <p:nvPr/>
        </p:nvGrpSpPr>
        <p:grpSpPr>
          <a:xfrm>
            <a:off x="133942" y="3019242"/>
            <a:ext cx="1729364" cy="1661590"/>
            <a:chOff x="9692640" y="1792224"/>
            <a:chExt cx="2109880" cy="2061166"/>
          </a:xfrm>
        </p:grpSpPr>
        <p:sp>
          <p:nvSpPr>
            <p:cNvPr id="8" name="Elipse 7"/>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10" name="Grupo 9"/>
          <p:cNvGrpSpPr/>
          <p:nvPr/>
        </p:nvGrpSpPr>
        <p:grpSpPr>
          <a:xfrm>
            <a:off x="1449168" y="4363279"/>
            <a:ext cx="1187527" cy="1178691"/>
            <a:chOff x="10186416" y="48127"/>
            <a:chExt cx="1616104" cy="1597793"/>
          </a:xfrm>
        </p:grpSpPr>
        <p:sp>
          <p:nvSpPr>
            <p:cNvPr id="11" name="Elipse 10"/>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216232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47943" y="4424828"/>
            <a:ext cx="1233858" cy="3261892"/>
          </a:xfrm>
          <a:prstGeom prst="rect">
            <a:avLst/>
          </a:prstGeom>
        </p:spPr>
      </p:pic>
      <p:pic>
        <p:nvPicPr>
          <p:cNvPr id="11" name="Imagen 10"/>
          <p:cNvPicPr>
            <a:picLocks noChangeAspect="1"/>
          </p:cNvPicPr>
          <p:nvPr/>
        </p:nvPicPr>
        <p:blipFill>
          <a:blip r:embed="rId5"/>
          <a:stretch>
            <a:fillRect/>
          </a:stretch>
        </p:blipFill>
        <p:spPr>
          <a:xfrm>
            <a:off x="7955871" y="-104699"/>
            <a:ext cx="1304657" cy="7029297"/>
          </a:xfrm>
          <a:prstGeom prst="rect">
            <a:avLst/>
          </a:prstGeom>
        </p:spPr>
      </p:pic>
      <p:sp>
        <p:nvSpPr>
          <p:cNvPr id="2" name="Rectángulo 1"/>
          <p:cNvSpPr/>
          <p:nvPr/>
        </p:nvSpPr>
        <p:spPr>
          <a:xfrm>
            <a:off x="612000" y="1408778"/>
            <a:ext cx="7920000" cy="3477875"/>
          </a:xfrm>
          <a:prstGeom prst="rect">
            <a:avLst/>
          </a:prstGeom>
          <a:solidFill>
            <a:srgbClr val="00B0F0"/>
          </a:solidFill>
          <a:scene3d>
            <a:camera prst="orthographicFront"/>
            <a:lightRig rig="threePt" dir="t"/>
          </a:scene3d>
          <a:sp3d>
            <a:bevelT w="152400" h="50800" prst="softRound"/>
          </a:sp3d>
        </p:spPr>
        <p:txBody>
          <a:bodyPr wrap="square">
            <a:spAutoFit/>
          </a:bodyPr>
          <a:lstStyle/>
          <a:p>
            <a:pPr algn="just"/>
            <a:r>
              <a:rPr lang="es-ES" sz="2000" dirty="0">
                <a:effectLst>
                  <a:glow rad="38100">
                    <a:schemeClr val="bg1"/>
                  </a:glow>
                </a:effectLst>
                <a:latin typeface="Arial Narrow" panose="020B0606020202030204" pitchFamily="34" charset="0"/>
              </a:rPr>
              <a:t>Podemos afirmar con gran nivel de certeza, que </a:t>
            </a:r>
            <a:r>
              <a:rPr lang="es-ES" sz="2000" b="1" dirty="0">
                <a:effectLst>
                  <a:glow rad="38100">
                    <a:schemeClr val="bg1"/>
                  </a:glow>
                </a:effectLst>
                <a:latin typeface="Arial Narrow" panose="020B0606020202030204" pitchFamily="34" charset="0"/>
              </a:rPr>
              <a:t>la Educación para la Salud impartida por un profesional de Enfermería genera un aumento de los conocimientos en salud en los alumnos del último tramo de Educación Primaria de la Región de Murcia, mostrándose como la alternativa ideal para solventar los problemas detectados por el profesorado a la hora de atender esa demanda de la sociedad.</a:t>
            </a:r>
            <a:r>
              <a:rPr lang="es-ES" sz="2000" dirty="0">
                <a:effectLst>
                  <a:glow rad="38100">
                    <a:schemeClr val="bg1"/>
                  </a:glow>
                </a:effectLst>
                <a:latin typeface="Arial Narrow" panose="020B0606020202030204" pitchFamily="34" charset="0"/>
              </a:rPr>
              <a:t> </a:t>
            </a:r>
            <a:endParaRPr lang="es-ES" sz="2000" dirty="0" smtClean="0">
              <a:effectLst>
                <a:glow rad="38100">
                  <a:schemeClr val="bg1"/>
                </a:glow>
              </a:effectLst>
              <a:latin typeface="Arial Narrow" panose="020B0606020202030204" pitchFamily="34" charset="0"/>
            </a:endParaRPr>
          </a:p>
          <a:p>
            <a:pPr algn="just"/>
            <a:endParaRPr lang="es-ES" sz="2000" dirty="0">
              <a:effectLst>
                <a:glow rad="38100">
                  <a:schemeClr val="bg1"/>
                </a:glow>
              </a:effectLst>
              <a:latin typeface="Arial Narrow" panose="020B0606020202030204" pitchFamily="34" charset="0"/>
            </a:endParaRPr>
          </a:p>
          <a:p>
            <a:pPr algn="just"/>
            <a:endParaRPr lang="es-ES" sz="2000" dirty="0" smtClean="0">
              <a:effectLst>
                <a:glow rad="38100">
                  <a:schemeClr val="bg1"/>
                </a:glow>
              </a:effectLst>
              <a:latin typeface="Arial Narrow" panose="020B0606020202030204" pitchFamily="34" charset="0"/>
            </a:endParaRPr>
          </a:p>
          <a:p>
            <a:pPr algn="just"/>
            <a:r>
              <a:rPr lang="es-ES" sz="2000" dirty="0" smtClean="0">
                <a:effectLst>
                  <a:glow rad="38100">
                    <a:schemeClr val="bg1"/>
                  </a:glow>
                </a:effectLst>
                <a:latin typeface="Arial Narrow" panose="020B0606020202030204" pitchFamily="34" charset="0"/>
              </a:rPr>
              <a:t>Además</a:t>
            </a:r>
            <a:r>
              <a:rPr lang="es-ES" sz="2000" dirty="0">
                <a:effectLst>
                  <a:glow rad="38100">
                    <a:schemeClr val="bg1"/>
                  </a:glow>
                </a:effectLst>
                <a:latin typeface="Arial Narrow" panose="020B0606020202030204" pitchFamily="34" charset="0"/>
              </a:rPr>
              <a:t>, la enfermera, dentro del entorno educativo, es capaz de desarrollar un Proyecto de Educación para la Salud teniendo en cuenta todas las esferas del niño, ofreciendo una atención no solo integral sino integrada.</a:t>
            </a: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2194" y="4483714"/>
            <a:ext cx="750297" cy="947941"/>
          </a:xfrm>
          <a:prstGeom prst="rect">
            <a:avLst/>
          </a:prstGeom>
          <a:ln>
            <a:noFill/>
          </a:ln>
          <a:effectLst/>
        </p:spPr>
      </p:pic>
    </p:spTree>
    <p:extLst>
      <p:ext uri="{BB962C8B-B14F-4D97-AF65-F5344CB8AC3E}">
        <p14:creationId xmlns:p14="http://schemas.microsoft.com/office/powerpoint/2010/main" val="29548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4"/>
          <a:srcRect t="9322"/>
          <a:stretch/>
        </p:blipFill>
        <p:spPr>
          <a:xfrm>
            <a:off x="-204307" y="48127"/>
            <a:ext cx="9504488" cy="6678167"/>
          </a:xfrm>
          <a:prstGeom prst="rect">
            <a:avLst/>
          </a:prstGeom>
        </p:spPr>
      </p:pic>
      <p:pic>
        <p:nvPicPr>
          <p:cNvPr id="2" name="Imagen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51841" y="5720884"/>
            <a:ext cx="4644190" cy="812825"/>
          </a:xfrm>
          <a:prstGeom prst="rect">
            <a:avLst/>
          </a:prstGeom>
        </p:spPr>
      </p:pic>
      <p:grpSp>
        <p:nvGrpSpPr>
          <p:cNvPr id="11" name="Grupo 10"/>
          <p:cNvGrpSpPr/>
          <p:nvPr/>
        </p:nvGrpSpPr>
        <p:grpSpPr>
          <a:xfrm>
            <a:off x="133942" y="2999232"/>
            <a:ext cx="2109880" cy="2061166"/>
            <a:chOff x="9692640" y="1792224"/>
            <a:chExt cx="2109880" cy="2061166"/>
          </a:xfrm>
        </p:grpSpPr>
        <p:sp>
          <p:nvSpPr>
            <p:cNvPr id="5" name="Elipse 4"/>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9" name="Grupo 8"/>
          <p:cNvGrpSpPr/>
          <p:nvPr/>
        </p:nvGrpSpPr>
        <p:grpSpPr>
          <a:xfrm>
            <a:off x="675779" y="4877517"/>
            <a:ext cx="1616104" cy="1597793"/>
            <a:chOff x="10186416" y="48127"/>
            <a:chExt cx="1616104" cy="1597793"/>
          </a:xfrm>
        </p:grpSpPr>
        <p:sp>
          <p:nvSpPr>
            <p:cNvPr id="4" name="Elipse 3"/>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grpSp>
        <p:nvGrpSpPr>
          <p:cNvPr id="16" name="Grupo 15"/>
          <p:cNvGrpSpPr/>
          <p:nvPr/>
        </p:nvGrpSpPr>
        <p:grpSpPr>
          <a:xfrm>
            <a:off x="3384365" y="-240758"/>
            <a:ext cx="2541380" cy="1379445"/>
            <a:chOff x="-91633" y="8201"/>
            <a:chExt cx="2367343" cy="1368372"/>
          </a:xfrm>
        </p:grpSpPr>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33" y="8201"/>
              <a:ext cx="2359868" cy="1368372"/>
            </a:xfrm>
            <a:prstGeom prst="rect">
              <a:avLst/>
            </a:prstGeom>
            <a:ln>
              <a:noFill/>
            </a:ln>
            <a:effectLst>
              <a:outerShdw blurRad="292100" dist="139700" dir="2700000" algn="tl" rotWithShape="0">
                <a:srgbClr val="333333">
                  <a:alpha val="65000"/>
                </a:srgbClr>
              </a:outerShdw>
            </a:effectLst>
          </p:spPr>
        </p:pic>
        <p:sp>
          <p:nvSpPr>
            <p:cNvPr id="18" name="CuadroTexto 17"/>
            <p:cNvSpPr txBox="1"/>
            <p:nvPr/>
          </p:nvSpPr>
          <p:spPr>
            <a:xfrm rot="21387076">
              <a:off x="-56242" y="408836"/>
              <a:ext cx="2331952" cy="553642"/>
            </a:xfrm>
            <a:prstGeom prst="rect">
              <a:avLst/>
            </a:prstGeom>
            <a:noFill/>
          </p:spPr>
          <p:txBody>
            <a:bodyPr wrap="square" rtlCol="0">
              <a:spAutoFit/>
            </a:bodyPr>
            <a:lstStyle/>
            <a:p>
              <a:pPr algn="ctr"/>
              <a:r>
                <a:rPr lang="es-ES" sz="1400" dirty="0" smtClean="0">
                  <a:latin typeface="Kristen ITC" panose="03050502040202030202" pitchFamily="66" charset="0"/>
                  <a:cs typeface="Courier New" panose="02070309020205020404" pitchFamily="49" charset="0"/>
                </a:rPr>
                <a:t>Barcelona, </a:t>
              </a:r>
            </a:p>
            <a:p>
              <a:pPr algn="ctr"/>
              <a:r>
                <a:rPr lang="es-ES" sz="1400" dirty="0" smtClean="0">
                  <a:latin typeface="Kristen ITC" panose="03050502040202030202" pitchFamily="66" charset="0"/>
                  <a:cs typeface="Courier New" panose="02070309020205020404" pitchFamily="49" charset="0"/>
                </a:rPr>
                <a:t>13 de Abril de 2018</a:t>
              </a:r>
              <a:endParaRPr lang="es-ES" sz="1400" dirty="0">
                <a:latin typeface="Kristen ITC" panose="03050502040202030202" pitchFamily="66" charset="0"/>
                <a:cs typeface="Courier New" panose="02070309020205020404" pitchFamily="49" charset="0"/>
              </a:endParaRPr>
            </a:p>
          </p:txBody>
        </p:sp>
      </p:grpSp>
    </p:spTree>
    <p:extLst>
      <p:ext uri="{BB962C8B-B14F-4D97-AF65-F5344CB8AC3E}">
        <p14:creationId xmlns:p14="http://schemas.microsoft.com/office/powerpoint/2010/main" val="3523898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48126" y="0"/>
            <a:ext cx="9260627" cy="7638950"/>
          </a:xfrm>
          <a:prstGeom prst="rect">
            <a:avLst/>
          </a:prstGeom>
        </p:spPr>
      </p:pic>
      <p:grpSp>
        <p:nvGrpSpPr>
          <p:cNvPr id="3" name="Grupo 2"/>
          <p:cNvGrpSpPr/>
          <p:nvPr/>
        </p:nvGrpSpPr>
        <p:grpSpPr>
          <a:xfrm>
            <a:off x="36937" y="8201"/>
            <a:ext cx="2359868" cy="1459652"/>
            <a:chOff x="36937" y="8201"/>
            <a:chExt cx="2359868" cy="1459652"/>
          </a:xfrm>
        </p:grpSpPr>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7" y="8201"/>
              <a:ext cx="2359868" cy="1459652"/>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rot="21387076">
              <a:off x="56259" y="393269"/>
              <a:ext cx="2331952" cy="584775"/>
            </a:xfrm>
            <a:prstGeom prst="rect">
              <a:avLst/>
            </a:prstGeom>
            <a:noFill/>
          </p:spPr>
          <p:txBody>
            <a:bodyPr wrap="square" rtlCol="0">
              <a:spAutoFit/>
            </a:bodyPr>
            <a:lstStyle/>
            <a:p>
              <a:pPr algn="ctr"/>
              <a:r>
                <a:rPr lang="es-ES" sz="1600" dirty="0" smtClean="0">
                  <a:latin typeface="Kristen ITC" panose="03050502040202030202" pitchFamily="66" charset="0"/>
                  <a:cs typeface="Courier New" panose="02070309020205020404" pitchFamily="49" charset="0"/>
                </a:rPr>
                <a:t>Barcelona, </a:t>
              </a:r>
            </a:p>
            <a:p>
              <a:pPr algn="ctr"/>
              <a:r>
                <a:rPr lang="es-ES" sz="1600" dirty="0" smtClean="0">
                  <a:latin typeface="Kristen ITC" panose="03050502040202030202" pitchFamily="66" charset="0"/>
                  <a:cs typeface="Courier New" panose="02070309020205020404" pitchFamily="49" charset="0"/>
                </a:rPr>
                <a:t>13 de Abril de 2018</a:t>
              </a:r>
              <a:endParaRPr lang="es-ES" sz="1600" dirty="0">
                <a:latin typeface="Kristen ITC" panose="03050502040202030202" pitchFamily="66" charset="0"/>
                <a:cs typeface="Courier New" panose="02070309020205020404" pitchFamily="49" charset="0"/>
              </a:endParaRPr>
            </a:p>
          </p:txBody>
        </p:sp>
      </p:grpSp>
      <p:grpSp>
        <p:nvGrpSpPr>
          <p:cNvPr id="6" name="Grupo 5"/>
          <p:cNvGrpSpPr/>
          <p:nvPr/>
        </p:nvGrpSpPr>
        <p:grpSpPr>
          <a:xfrm>
            <a:off x="133942" y="3398808"/>
            <a:ext cx="1729364" cy="1661590"/>
            <a:chOff x="9692640" y="1792224"/>
            <a:chExt cx="2109880" cy="2061166"/>
          </a:xfrm>
        </p:grpSpPr>
        <p:sp>
          <p:nvSpPr>
            <p:cNvPr id="7" name="Elipse 6"/>
            <p:cNvSpPr/>
            <p:nvPr/>
          </p:nvSpPr>
          <p:spPr>
            <a:xfrm>
              <a:off x="9692640" y="1792224"/>
              <a:ext cx="2109880" cy="2061166"/>
            </a:xfrm>
            <a:prstGeom prst="ellipse">
              <a:avLst/>
            </a:prstGeom>
            <a:solidFill>
              <a:srgbClr val="CC99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4477" y="1909974"/>
              <a:ext cx="1062781" cy="1642785"/>
            </a:xfrm>
            <a:prstGeom prst="rect">
              <a:avLst/>
            </a:prstGeom>
          </p:spPr>
        </p:pic>
      </p:grpSp>
      <p:grpSp>
        <p:nvGrpSpPr>
          <p:cNvPr id="9" name="Grupo 8"/>
          <p:cNvGrpSpPr/>
          <p:nvPr/>
        </p:nvGrpSpPr>
        <p:grpSpPr>
          <a:xfrm>
            <a:off x="419849" y="4912970"/>
            <a:ext cx="1187527" cy="1178691"/>
            <a:chOff x="10186416" y="48127"/>
            <a:chExt cx="1616104" cy="1597793"/>
          </a:xfrm>
        </p:grpSpPr>
        <p:sp>
          <p:nvSpPr>
            <p:cNvPr id="10" name="Elipse 9"/>
            <p:cNvSpPr/>
            <p:nvPr/>
          </p:nvSpPr>
          <p:spPr>
            <a:xfrm>
              <a:off x="10186416" y="48127"/>
              <a:ext cx="1616104" cy="1597793"/>
            </a:xfrm>
            <a:prstGeom prst="ellipse">
              <a:avLst/>
            </a:prstGeom>
            <a:solidFill>
              <a:schemeClr val="accent4">
                <a:lumMod val="40000"/>
                <a:lumOff val="60000"/>
              </a:schemeClr>
            </a:solidFill>
            <a:ln w="381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069" y="48127"/>
              <a:ext cx="1154607" cy="1439260"/>
            </a:xfrm>
            <a:prstGeom prst="rect">
              <a:avLst/>
            </a:prstGeom>
            <a:noFill/>
          </p:spPr>
        </p:pic>
      </p:grpSp>
    </p:spTree>
    <p:extLst>
      <p:ext uri="{BB962C8B-B14F-4D97-AF65-F5344CB8AC3E}">
        <p14:creationId xmlns:p14="http://schemas.microsoft.com/office/powerpoint/2010/main" val="377465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3" name="Imagen 22"/>
          <p:cNvPicPr>
            <a:picLocks noChangeAspect="1"/>
          </p:cNvPicPr>
          <p:nvPr/>
        </p:nvPicPr>
        <p:blipFill>
          <a:blip r:embed="rId4"/>
          <a:stretch>
            <a:fillRect/>
          </a:stretch>
        </p:blipFill>
        <p:spPr>
          <a:xfrm>
            <a:off x="7999852" y="-19050"/>
            <a:ext cx="1280271" cy="6974428"/>
          </a:xfrm>
          <a:prstGeom prst="rect">
            <a:avLst/>
          </a:prstGeom>
        </p:spPr>
      </p:pic>
      <p:pic>
        <p:nvPicPr>
          <p:cNvPr id="29" name="Imagen 28"/>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80924" y="4433598"/>
            <a:ext cx="1233858" cy="3261892"/>
          </a:xfrm>
          <a:prstGeom prst="rect">
            <a:avLst/>
          </a:prstGeom>
        </p:spPr>
      </p:pic>
      <p:sp>
        <p:nvSpPr>
          <p:cNvPr id="5" name="Rectángulo 4"/>
          <p:cNvSpPr/>
          <p:nvPr/>
        </p:nvSpPr>
        <p:spPr>
          <a:xfrm>
            <a:off x="513378" y="675049"/>
            <a:ext cx="8028000" cy="646331"/>
          </a:xfrm>
          <a:prstGeom prst="rect">
            <a:avLst/>
          </a:prstGeom>
          <a:solidFill>
            <a:schemeClr val="lt1">
              <a:alpha val="54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Aft>
                <a:spcPts val="600"/>
              </a:spcAft>
              <a:buBlip>
                <a:blip r:embed="rId6"/>
              </a:buBlip>
            </a:pPr>
            <a:r>
              <a:rPr lang="es-ES" b="1" dirty="0">
                <a:effectLst>
                  <a:glow rad="25400">
                    <a:srgbClr val="FF9900"/>
                  </a:glow>
                </a:effectLst>
                <a:latin typeface="Gadugi" panose="020B0502040204020203" pitchFamily="34" charset="0"/>
              </a:rPr>
              <a:t>Describir el nivel de conocimientos de salud de los alumnos del último tramo de Educación Primaria de la ciudad de Murcia.</a:t>
            </a:r>
          </a:p>
        </p:txBody>
      </p:sp>
      <p:sp>
        <p:nvSpPr>
          <p:cNvPr id="6" name="Rectángulo 5"/>
          <p:cNvSpPr/>
          <p:nvPr/>
        </p:nvSpPr>
        <p:spPr>
          <a:xfrm>
            <a:off x="513378" y="1466688"/>
            <a:ext cx="8028000" cy="1200329"/>
          </a:xfrm>
          <a:prstGeom prst="rect">
            <a:avLst/>
          </a:prstGeom>
          <a:solidFill>
            <a:schemeClr val="lt1">
              <a:alpha val="54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spcAft>
                <a:spcPts val="600"/>
              </a:spcAft>
              <a:buBlip>
                <a:blip r:embed="rId6"/>
              </a:buBlip>
            </a:pPr>
            <a:r>
              <a:rPr lang="es-ES" b="1" dirty="0">
                <a:effectLst>
                  <a:glow rad="25400">
                    <a:schemeClr val="accent1">
                      <a:satMod val="175000"/>
                    </a:schemeClr>
                  </a:glow>
                </a:effectLst>
                <a:latin typeface="Gadugi" panose="020B0502040204020203" pitchFamily="34" charset="0"/>
              </a:rPr>
              <a:t>Implementar una intervención de Educación para la Salud impartida por un profesional de Enfermería sobre alimentación, actividad física, adicciones, salud emocional, prevención de accidentes y primeros auxilios.</a:t>
            </a:r>
          </a:p>
        </p:txBody>
      </p:sp>
      <p:sp>
        <p:nvSpPr>
          <p:cNvPr id="7" name="Rectángulo 6"/>
          <p:cNvSpPr/>
          <p:nvPr/>
        </p:nvSpPr>
        <p:spPr>
          <a:xfrm>
            <a:off x="513378" y="2812325"/>
            <a:ext cx="8028000" cy="1200329"/>
          </a:xfrm>
          <a:prstGeom prst="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gn="just">
              <a:spcAft>
                <a:spcPts val="600"/>
              </a:spcAft>
              <a:buBlip>
                <a:blip r:embed="rId6"/>
              </a:buBlip>
            </a:pPr>
            <a:r>
              <a:rPr lang="es-ES" b="1" dirty="0">
                <a:effectLst>
                  <a:glow rad="25400">
                    <a:schemeClr val="accent6">
                      <a:satMod val="175000"/>
                    </a:schemeClr>
                  </a:glow>
                </a:effectLst>
                <a:latin typeface="Gadugi" panose="020B0502040204020203" pitchFamily="34" charset="0"/>
              </a:rPr>
              <a:t>Describir el nivel de conocimientos de salud de los alumnos del último tramo de Educación Primaria de la ciudad de Murcia, después de la intervención de Educación para la Salud impartida por un profesional de Enfermería.</a:t>
            </a:r>
          </a:p>
        </p:txBody>
      </p:sp>
      <p:sp>
        <p:nvSpPr>
          <p:cNvPr id="8" name="Rectángulo 7"/>
          <p:cNvSpPr/>
          <p:nvPr/>
        </p:nvSpPr>
        <p:spPr>
          <a:xfrm>
            <a:off x="513378" y="4157962"/>
            <a:ext cx="8028000" cy="923330"/>
          </a:xfrm>
          <a:prstGeom prst="rect">
            <a:avLst/>
          </a:prstGeom>
          <a:solidFill>
            <a:schemeClr val="lt1">
              <a:alpha val="54000"/>
            </a:schemeClr>
          </a:solidFill>
          <a:ln>
            <a:solidFill>
              <a:srgbClr val="FF33CC"/>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lgn="just">
              <a:spcAft>
                <a:spcPts val="600"/>
              </a:spcAft>
              <a:buBlip>
                <a:blip r:embed="rId6"/>
              </a:buBlip>
            </a:pPr>
            <a:r>
              <a:rPr lang="es-ES" b="1" dirty="0">
                <a:effectLst>
                  <a:glow rad="25400">
                    <a:srgbClr val="9933FF"/>
                  </a:glow>
                </a:effectLst>
                <a:latin typeface="Gadugi" panose="020B0502040204020203" pitchFamily="34" charset="0"/>
              </a:rPr>
              <a:t>Analizar la eficacia de la intervención educativa, comparando el nivel de conocimientos y hábitos saludables, antes y después de dicha intervención.</a:t>
            </a:r>
          </a:p>
        </p:txBody>
      </p:sp>
      <p:sp>
        <p:nvSpPr>
          <p:cNvPr id="10" name="Rectángulo 9"/>
          <p:cNvSpPr/>
          <p:nvPr/>
        </p:nvSpPr>
        <p:spPr>
          <a:xfrm>
            <a:off x="513378" y="5226599"/>
            <a:ext cx="8028000" cy="1477328"/>
          </a:xfrm>
          <a:prstGeom prst="rect">
            <a:avLst/>
          </a:prstGeom>
          <a:solidFill>
            <a:schemeClr val="lt1">
              <a:alpha val="54000"/>
            </a:schemeClr>
          </a:solidFill>
          <a:ln>
            <a:solidFill>
              <a:srgbClr val="7030A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gn="just">
              <a:spcAft>
                <a:spcPts val="600"/>
              </a:spcAft>
              <a:buBlip>
                <a:blip r:embed="rId6"/>
              </a:buBlip>
            </a:pPr>
            <a:r>
              <a:rPr lang="es-ES" b="1" dirty="0">
                <a:effectLst>
                  <a:glow rad="25400">
                    <a:srgbClr val="FF33CC"/>
                  </a:glow>
                </a:effectLst>
                <a:latin typeface="Gadugi" panose="020B0502040204020203" pitchFamily="34" charset="0"/>
              </a:rPr>
              <a:t>Realizar un análisis comparativo del nivel de conocimientos de salud entre los alumnos del último tramo de Educación Primaria de la ciudad de Murcia, que recibieron una intervención de Educación para la Salud, con los que no la recibieron por parte del profesional de Enfermería.</a:t>
            </a:r>
          </a:p>
        </p:txBody>
      </p:sp>
      <p:pic>
        <p:nvPicPr>
          <p:cNvPr id="11" name="Imagen 10"/>
          <p:cNvPicPr>
            <a:picLocks noChangeAspect="1"/>
          </p:cNvPicPr>
          <p:nvPr/>
        </p:nvPicPr>
        <p:blipFill>
          <a:blip r:embed="rId7"/>
          <a:stretch>
            <a:fillRect/>
          </a:stretch>
        </p:blipFill>
        <p:spPr>
          <a:xfrm>
            <a:off x="273398" y="-220157"/>
            <a:ext cx="5151566" cy="1133954"/>
          </a:xfrm>
          <a:prstGeom prst="rect">
            <a:avLst/>
          </a:prstGeom>
        </p:spPr>
      </p:pic>
    </p:spTree>
    <p:extLst>
      <p:ext uri="{BB962C8B-B14F-4D97-AF65-F5344CB8AC3E}">
        <p14:creationId xmlns:p14="http://schemas.microsoft.com/office/powerpoint/2010/main" val="458425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30" name="Imagen 29"/>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672792" y="4096244"/>
            <a:ext cx="720000" cy="720000"/>
          </a:xfrm>
          <a:prstGeom prst="ellipse">
            <a:avLst/>
          </a:prstGeom>
          <a:scene3d>
            <a:camera prst="orthographicFront"/>
            <a:lightRig rig="threePt" dir="t"/>
          </a:scene3d>
          <a:sp3d>
            <a:bevelT w="152400" h="50800" prst="softRound"/>
          </a:sp3d>
        </p:spPr>
      </p:pic>
      <p:pic>
        <p:nvPicPr>
          <p:cNvPr id="31" name="Imagen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48231" y="4096244"/>
            <a:ext cx="720000" cy="720000"/>
          </a:xfrm>
          <a:prstGeom prst="ellipse">
            <a:avLst/>
          </a:prstGeom>
          <a:scene3d>
            <a:camera prst="orthographicFront"/>
            <a:lightRig rig="threePt" dir="t"/>
          </a:scene3d>
          <a:sp3d>
            <a:bevelT w="152400" h="50800" prst="softRound"/>
          </a:sp3d>
        </p:spPr>
      </p:pic>
      <p:pic>
        <p:nvPicPr>
          <p:cNvPr id="32" name="Imagen 31"/>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p:blipFill>
        <p:spPr>
          <a:xfrm>
            <a:off x="623670" y="4096244"/>
            <a:ext cx="720000" cy="720000"/>
          </a:xfrm>
          <a:prstGeom prst="ellipse">
            <a:avLst/>
          </a:prstGeom>
          <a:scene3d>
            <a:camera prst="orthographicFront"/>
            <a:lightRig rig="threePt" dir="t"/>
          </a:scene3d>
          <a:sp3d>
            <a:bevelT w="152400" h="50800" prst="softRound"/>
          </a:sp3d>
        </p:spPr>
      </p:pic>
      <p:pic>
        <p:nvPicPr>
          <p:cNvPr id="34" name="Imagen 33"/>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a:stretch/>
        </p:blipFill>
        <p:spPr>
          <a:xfrm>
            <a:off x="4721914" y="4101044"/>
            <a:ext cx="720000" cy="710400"/>
          </a:xfrm>
          <a:prstGeom prst="ellipse">
            <a:avLst/>
          </a:prstGeom>
          <a:scene3d>
            <a:camera prst="orthographicFront"/>
            <a:lightRig rig="threePt" dir="t"/>
          </a:scene3d>
          <a:sp3d>
            <a:bevelT w="152400" h="50800" prst="softRound"/>
          </a:sp3d>
        </p:spPr>
      </p:pic>
      <p:pic>
        <p:nvPicPr>
          <p:cNvPr id="35" name="Imagen 34"/>
          <p:cNvPicPr>
            <a:picLocks noChangeAspect="1"/>
          </p:cNvPicPr>
          <p:nvPr/>
        </p:nvPicPr>
        <p:blipFill rotWithShape="1">
          <a:blip r:embed="rId10"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a:xfrm>
            <a:off x="5746475" y="4105744"/>
            <a:ext cx="720000" cy="701000"/>
          </a:xfrm>
          <a:prstGeom prst="ellipse">
            <a:avLst/>
          </a:prstGeom>
          <a:scene3d>
            <a:camera prst="orthographicFront"/>
            <a:lightRig rig="threePt" dir="t"/>
          </a:scene3d>
          <a:sp3d>
            <a:bevelT w="152400" h="50800" prst="softRound"/>
          </a:sp3d>
        </p:spPr>
      </p:pic>
      <p:pic>
        <p:nvPicPr>
          <p:cNvPr id="36" name="Imagen 35"/>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771036" y="4096244"/>
            <a:ext cx="720000" cy="720000"/>
          </a:xfrm>
          <a:prstGeom prst="ellipse">
            <a:avLst/>
          </a:prstGeom>
          <a:scene3d>
            <a:camera prst="orthographicFront"/>
            <a:lightRig rig="threePt" dir="t"/>
          </a:scene3d>
          <a:sp3d>
            <a:bevelT w="152400" h="50800" prst="softRound"/>
          </a:sp3d>
        </p:spPr>
      </p:pic>
      <p:pic>
        <p:nvPicPr>
          <p:cNvPr id="37" name="Imagen 36"/>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a:ext>
            </a:extLst>
          </a:blip>
          <a:srcRect/>
          <a:stretch/>
        </p:blipFill>
        <p:spPr>
          <a:xfrm>
            <a:off x="7795600" y="4091174"/>
            <a:ext cx="720000" cy="730140"/>
          </a:xfrm>
          <a:prstGeom prst="ellipse">
            <a:avLst/>
          </a:prstGeom>
          <a:scene3d>
            <a:camera prst="orthographicFront"/>
            <a:lightRig rig="threePt" dir="t"/>
          </a:scene3d>
          <a:sp3d>
            <a:bevelT w="152400" h="50800" prst="softRound"/>
          </a:sp3d>
        </p:spPr>
      </p:pic>
      <p:pic>
        <p:nvPicPr>
          <p:cNvPr id="38" name="Imagen 37"/>
          <p:cNvPicPr>
            <a:picLocks noChangeAspect="1"/>
          </p:cNvPicPr>
          <p:nvPr/>
        </p:nvPicPr>
        <p:blipFill rotWithShape="1">
          <a:blip r:embed="rId14"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l="787" t="-794" r="-788" b="794"/>
          <a:stretch/>
        </p:blipFill>
        <p:spPr>
          <a:xfrm>
            <a:off x="3697350" y="4091174"/>
            <a:ext cx="720000" cy="714330"/>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5" name="Imagen 4"/>
          <p:cNvPicPr>
            <a:picLocks noChangeAspect="1"/>
          </p:cNvPicPr>
          <p:nvPr/>
        </p:nvPicPr>
        <p:blipFill>
          <a:blip r:embed="rId15"/>
          <a:stretch>
            <a:fillRect/>
          </a:stretch>
        </p:blipFill>
        <p:spPr>
          <a:xfrm>
            <a:off x="314386" y="1037042"/>
            <a:ext cx="8205927" cy="2883658"/>
          </a:xfrm>
          <a:prstGeom prst="rect">
            <a:avLst/>
          </a:prstGeom>
        </p:spPr>
      </p:pic>
      <p:pic>
        <p:nvPicPr>
          <p:cNvPr id="6" name="Imagen 5"/>
          <p:cNvPicPr>
            <a:picLocks noChangeAspect="1"/>
          </p:cNvPicPr>
          <p:nvPr/>
        </p:nvPicPr>
        <p:blipFill>
          <a:blip r:embed="rId16"/>
          <a:stretch>
            <a:fillRect/>
          </a:stretch>
        </p:blipFill>
        <p:spPr>
          <a:xfrm>
            <a:off x="7999852" y="-19050"/>
            <a:ext cx="1280271" cy="6974428"/>
          </a:xfrm>
          <a:prstGeom prst="rect">
            <a:avLst/>
          </a:prstGeom>
        </p:spPr>
      </p:pic>
      <p:pic>
        <p:nvPicPr>
          <p:cNvPr id="39" name="Imagen 38"/>
          <p:cNvPicPr>
            <a:picLocks noChangeAspect="1"/>
          </p:cNvPicPr>
          <p:nvPr/>
        </p:nvPicPr>
        <p:blipFill rotWithShape="1">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r="73269"/>
          <a:stretch/>
        </p:blipFill>
        <p:spPr>
          <a:xfrm>
            <a:off x="7480924" y="4433598"/>
            <a:ext cx="1233858" cy="3261892"/>
          </a:xfrm>
          <a:prstGeom prst="rect">
            <a:avLst/>
          </a:prstGeom>
        </p:spPr>
      </p:pic>
    </p:spTree>
    <p:extLst>
      <p:ext uri="{BB962C8B-B14F-4D97-AF65-F5344CB8AC3E}">
        <p14:creationId xmlns:p14="http://schemas.microsoft.com/office/powerpoint/2010/main" val="415917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5" name="Imagen 24"/>
          <p:cNvPicPr>
            <a:picLocks noChangeAspect="1"/>
          </p:cNvPicPr>
          <p:nvPr/>
        </p:nvPicPr>
        <p:blipFill>
          <a:blip r:embed="rId4"/>
          <a:stretch>
            <a:fillRect/>
          </a:stretch>
        </p:blipFill>
        <p:spPr>
          <a:xfrm>
            <a:off x="7464210" y="-96252"/>
            <a:ext cx="1828959" cy="7785267"/>
          </a:xfrm>
          <a:prstGeom prst="rect">
            <a:avLst/>
          </a:prstGeom>
        </p:spPr>
      </p:pic>
      <p:pic>
        <p:nvPicPr>
          <p:cNvPr id="23" name="Imagen 22"/>
          <p:cNvPicPr>
            <a:picLocks noChangeAspect="1"/>
          </p:cNvPicPr>
          <p:nvPr/>
        </p:nvPicPr>
        <p:blipFill>
          <a:blip r:embed="rId5"/>
          <a:stretch>
            <a:fillRect/>
          </a:stretch>
        </p:blipFill>
        <p:spPr>
          <a:xfrm>
            <a:off x="-9760" y="-142874"/>
            <a:ext cx="5297883" cy="1365622"/>
          </a:xfrm>
          <a:prstGeom prst="rect">
            <a:avLst/>
          </a:prstGeom>
        </p:spPr>
      </p:pic>
      <p:pic>
        <p:nvPicPr>
          <p:cNvPr id="24" name="Imagen 23"/>
          <p:cNvPicPr>
            <a:picLocks noChangeAspect="1"/>
          </p:cNvPicPr>
          <p:nvPr/>
        </p:nvPicPr>
        <p:blipFill>
          <a:blip r:embed="rId6"/>
          <a:stretch>
            <a:fillRect/>
          </a:stretch>
        </p:blipFill>
        <p:spPr>
          <a:xfrm>
            <a:off x="2962" y="146019"/>
            <a:ext cx="8760711" cy="6565961"/>
          </a:xfrm>
          <a:prstGeom prst="rect">
            <a:avLst/>
          </a:prstGeom>
        </p:spPr>
      </p:pic>
      <p:sp>
        <p:nvSpPr>
          <p:cNvPr id="2" name="Elipse 1"/>
          <p:cNvSpPr/>
          <p:nvPr/>
        </p:nvSpPr>
        <p:spPr>
          <a:xfrm>
            <a:off x="268941" y="1222747"/>
            <a:ext cx="5190565" cy="356440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rot="20271760">
            <a:off x="2485252" y="3193565"/>
            <a:ext cx="2949202" cy="1205632"/>
          </a:xfrm>
          <a:prstGeom prst="rect">
            <a:avLst/>
          </a:prstGeom>
          <a:noFill/>
        </p:spPr>
        <p:txBody>
          <a:bodyPr wrap="square" rtlCol="0">
            <a:prstTxWarp prst="textArchDown">
              <a:avLst>
                <a:gd name="adj" fmla="val 21374235"/>
              </a:avLst>
            </a:prstTxWarp>
            <a:spAutoFit/>
            <a:scene3d>
              <a:camera prst="orthographicFront"/>
              <a:lightRig rig="threePt" dir="t"/>
            </a:scene3d>
            <a:sp3d extrusionH="57150">
              <a:bevelT w="38100" h="38100"/>
            </a:sp3d>
          </a:bodyPr>
          <a:lstStyle/>
          <a:p>
            <a:pPr algn="ctr"/>
            <a:r>
              <a:rPr lang="es-ES" sz="2000" b="1" dirty="0" smtClean="0">
                <a:ln>
                  <a:solidFill>
                    <a:srgbClr val="FF0000"/>
                  </a:solidFill>
                </a:ln>
                <a:solidFill>
                  <a:srgbClr val="FF0000"/>
                </a:solidFill>
                <a:latin typeface="Arial Narrow" panose="020B0606020202030204" pitchFamily="34" charset="0"/>
              </a:rPr>
              <a:t>ACTIVOS EN SALUD</a:t>
            </a:r>
            <a:endParaRPr lang="es-ES" sz="2000" b="1" dirty="0">
              <a:ln>
                <a:solidFill>
                  <a:srgbClr val="FF0000"/>
                </a:solidFill>
              </a:ln>
              <a:solidFill>
                <a:srgbClr val="FF0000"/>
              </a:solidFill>
              <a:latin typeface="Arial Narrow" panose="020B0606020202030204" pitchFamily="34" charset="0"/>
            </a:endParaRPr>
          </a:p>
        </p:txBody>
      </p:sp>
      <p:sp>
        <p:nvSpPr>
          <p:cNvPr id="4" name="Rectángulo 3"/>
          <p:cNvSpPr/>
          <p:nvPr/>
        </p:nvSpPr>
        <p:spPr>
          <a:xfrm>
            <a:off x="5288123" y="2138112"/>
            <a:ext cx="3312000" cy="4572000"/>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7334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4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120" name="Imagen 119"/>
          <p:cNvPicPr>
            <a:picLocks noChangeAspect="1"/>
          </p:cNvPicPr>
          <p:nvPr/>
        </p:nvPicPr>
        <p:blipFill>
          <a:blip r:embed="rId4"/>
          <a:stretch>
            <a:fillRect/>
          </a:stretch>
        </p:blipFill>
        <p:spPr>
          <a:xfrm>
            <a:off x="7464210" y="-96252"/>
            <a:ext cx="1828959" cy="7785267"/>
          </a:xfrm>
          <a:prstGeom prst="rect">
            <a:avLst/>
          </a:prstGeom>
        </p:spPr>
      </p:pic>
      <p:sp>
        <p:nvSpPr>
          <p:cNvPr id="4" name="Rectángulo 3"/>
          <p:cNvSpPr/>
          <p:nvPr/>
        </p:nvSpPr>
        <p:spPr>
          <a:xfrm>
            <a:off x="1759425" y="419100"/>
            <a:ext cx="790539" cy="648000"/>
          </a:xfrm>
          <a:prstGeom prst="rect">
            <a:avLst/>
          </a:prstGeom>
          <a:solidFill>
            <a:srgbClr val="FFFF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1985</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17" name="Rectángulo 16"/>
          <p:cNvSpPr/>
          <p:nvPr/>
        </p:nvSpPr>
        <p:spPr>
          <a:xfrm>
            <a:off x="2550966" y="419100"/>
            <a:ext cx="790539" cy="648000"/>
          </a:xfrm>
          <a:prstGeom prst="rect">
            <a:avLst/>
          </a:prstGeom>
          <a:solidFill>
            <a:srgbClr val="92D05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1986</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18" name="Rectángulo 17"/>
          <p:cNvSpPr/>
          <p:nvPr/>
        </p:nvSpPr>
        <p:spPr>
          <a:xfrm>
            <a:off x="3342507" y="419100"/>
            <a:ext cx="790539" cy="648000"/>
          </a:xfrm>
          <a:prstGeom prst="rect">
            <a:avLst/>
          </a:prstGeom>
          <a:solidFill>
            <a:srgbClr val="00B05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1990</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19" name="Rectángulo 18"/>
          <p:cNvSpPr/>
          <p:nvPr/>
        </p:nvSpPr>
        <p:spPr>
          <a:xfrm>
            <a:off x="4134048" y="419100"/>
            <a:ext cx="790539" cy="648000"/>
          </a:xfrm>
          <a:prstGeom prst="rect">
            <a:avLst/>
          </a:prstGeom>
          <a:solidFill>
            <a:srgbClr val="00B0F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1995</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20" name="Rectángulo 19"/>
          <p:cNvSpPr/>
          <p:nvPr/>
        </p:nvSpPr>
        <p:spPr>
          <a:xfrm>
            <a:off x="4925589" y="419100"/>
            <a:ext cx="790539" cy="648000"/>
          </a:xfrm>
          <a:prstGeom prst="rect">
            <a:avLst/>
          </a:prstGeom>
          <a:solidFill>
            <a:srgbClr val="FF33CC"/>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2000</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21" name="Rectángulo 20"/>
          <p:cNvSpPr/>
          <p:nvPr/>
        </p:nvSpPr>
        <p:spPr>
          <a:xfrm>
            <a:off x="5726603" y="419100"/>
            <a:ext cx="790539" cy="648000"/>
          </a:xfrm>
          <a:prstGeom prst="rect">
            <a:avLst/>
          </a:prstGeom>
          <a:solidFill>
            <a:srgbClr val="9900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2002</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22" name="Rectángulo 21"/>
          <p:cNvSpPr/>
          <p:nvPr/>
        </p:nvSpPr>
        <p:spPr>
          <a:xfrm>
            <a:off x="6508671" y="419100"/>
            <a:ext cx="790539" cy="648000"/>
          </a:xfrm>
          <a:prstGeom prst="rect">
            <a:avLst/>
          </a:prstGeom>
          <a:solidFill>
            <a:srgbClr val="00437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2006</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23" name="Rectángulo 22"/>
          <p:cNvSpPr/>
          <p:nvPr/>
        </p:nvSpPr>
        <p:spPr>
          <a:xfrm>
            <a:off x="7300212" y="419100"/>
            <a:ext cx="790539" cy="648000"/>
          </a:xfrm>
          <a:prstGeom prst="rect">
            <a:avLst/>
          </a:prstGeom>
          <a:solidFill>
            <a:srgbClr val="00FFCC"/>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2013</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25" name="Rectángulo 24"/>
          <p:cNvSpPr/>
          <p:nvPr/>
        </p:nvSpPr>
        <p:spPr>
          <a:xfrm>
            <a:off x="967884" y="419100"/>
            <a:ext cx="790539" cy="648000"/>
          </a:xfrm>
          <a:prstGeom prst="rect">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glow rad="139700">
                    <a:schemeClr val="bg1">
                      <a:alpha val="98000"/>
                    </a:schemeClr>
                  </a:glow>
                  <a:outerShdw blurRad="38100" dist="19050" dir="2700000" algn="tl" rotWithShape="0">
                    <a:schemeClr val="dk1">
                      <a:alpha val="40000"/>
                    </a:schemeClr>
                  </a:outerShdw>
                </a:effectLst>
              </a:rPr>
              <a:t>1978</a:t>
            </a:r>
            <a:endParaRPr lang="es-ES" dirty="0">
              <a:ln w="0"/>
              <a:solidFill>
                <a:schemeClr val="tx1"/>
              </a:solidFill>
              <a:effectLst>
                <a:glow rad="139700">
                  <a:schemeClr val="bg1">
                    <a:alpha val="98000"/>
                  </a:schemeClr>
                </a:glow>
                <a:outerShdw blurRad="38100" dist="19050" dir="2700000" algn="tl" rotWithShape="0">
                  <a:schemeClr val="dk1">
                    <a:alpha val="40000"/>
                  </a:schemeClr>
                </a:outerShdw>
              </a:effectLst>
            </a:endParaRPr>
          </a:p>
        </p:txBody>
      </p:sp>
      <p:sp>
        <p:nvSpPr>
          <p:cNvPr id="5" name="Nube 4"/>
          <p:cNvSpPr/>
          <p:nvPr/>
        </p:nvSpPr>
        <p:spPr>
          <a:xfrm>
            <a:off x="661153" y="1146375"/>
            <a:ext cx="1404000" cy="6840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sz="1100"/>
              <a:t>Constitución Española</a:t>
            </a:r>
            <a:endParaRPr lang="es-ES" sz="12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7" name="Nube 26"/>
          <p:cNvSpPr/>
          <p:nvPr/>
        </p:nvSpPr>
        <p:spPr>
          <a:xfrm>
            <a:off x="1452694" y="1759200"/>
            <a:ext cx="1404000" cy="6840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ts val="1300"/>
              </a:lnSpc>
              <a:spcBef>
                <a:spcPts val="300"/>
              </a:spcBef>
              <a:spcAft>
                <a:spcPts val="0"/>
              </a:spcAft>
            </a:pPr>
            <a:r>
              <a:rPr lang="es-ES"/>
              <a:t>LODE</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8" name="Nube 27"/>
          <p:cNvSpPr/>
          <p:nvPr/>
        </p:nvSpPr>
        <p:spPr>
          <a:xfrm>
            <a:off x="2260108" y="2340000"/>
            <a:ext cx="1404000" cy="6840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ts val="1300"/>
              </a:lnSpc>
              <a:spcBef>
                <a:spcPts val="300"/>
              </a:spcBef>
              <a:spcAft>
                <a:spcPts val="0"/>
              </a:spcAft>
            </a:pPr>
            <a:r>
              <a:rPr lang="es-ES"/>
              <a:t>LGS</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9" name="Nube 28"/>
          <p:cNvSpPr/>
          <p:nvPr/>
        </p:nvSpPr>
        <p:spPr>
          <a:xfrm>
            <a:off x="3035776" y="2907600"/>
            <a:ext cx="1404000" cy="684000"/>
          </a:xfrm>
          <a:prstGeom prst="cloud">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a:t>LOGSE</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0" name="Nube 29"/>
          <p:cNvSpPr/>
          <p:nvPr/>
        </p:nvSpPr>
        <p:spPr>
          <a:xfrm>
            <a:off x="3829688" y="3515400"/>
            <a:ext cx="1404000" cy="68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ts val="1300"/>
              </a:lnSpc>
              <a:spcBef>
                <a:spcPts val="300"/>
              </a:spcBef>
              <a:spcAft>
                <a:spcPts val="0"/>
              </a:spcAft>
            </a:pPr>
            <a:r>
              <a:rPr lang="es-ES"/>
              <a:t>LOPEG</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2" name="Nube 31"/>
          <p:cNvSpPr/>
          <p:nvPr/>
        </p:nvSpPr>
        <p:spPr>
          <a:xfrm>
            <a:off x="5624804" y="4680000"/>
            <a:ext cx="1199067" cy="647003"/>
          </a:xfrm>
          <a:prstGeom prst="cloud">
            <a:avLst/>
          </a:prstGeom>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a:t>LOCE</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3" name="Nube 32"/>
          <p:cNvSpPr/>
          <p:nvPr/>
        </p:nvSpPr>
        <p:spPr>
          <a:xfrm>
            <a:off x="6201940" y="5260800"/>
            <a:ext cx="1404000" cy="684000"/>
          </a:xfrm>
          <a:prstGeom prst="cloud">
            <a:avLst/>
          </a:prstGeom>
          <a:ln>
            <a:solidFill>
              <a:srgbClr val="014278"/>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a:t>LOE</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4" name="Nube 33"/>
          <p:cNvSpPr/>
          <p:nvPr/>
        </p:nvSpPr>
        <p:spPr>
          <a:xfrm>
            <a:off x="6995121" y="5887650"/>
            <a:ext cx="1404000" cy="684000"/>
          </a:xfrm>
          <a:prstGeom prst="cloud">
            <a:avLst/>
          </a:prstGeom>
          <a:ln>
            <a:solidFill>
              <a:srgbClr val="33CC33"/>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a:t>LOMCE</a:t>
            </a:r>
            <a:endParaRPr lang="es-ES" sz="2000" dirty="0">
              <a:latin typeface="Palatino Linotype" panose="02040502050505030304" pitchFamily="18" charset="0"/>
              <a:ea typeface="Calibri" panose="020F0502020204030204" pitchFamily="34" charset="0"/>
              <a:cs typeface="Times New Roman" panose="02020603050405020304" pitchFamily="18" charset="0"/>
            </a:endParaRPr>
          </a:p>
        </p:txBody>
      </p:sp>
      <p:cxnSp>
        <p:nvCxnSpPr>
          <p:cNvPr id="7" name="Conector recto de flecha 6"/>
          <p:cNvCxnSpPr>
            <a:endCxn id="27" idx="3"/>
          </p:cNvCxnSpPr>
          <p:nvPr/>
        </p:nvCxnSpPr>
        <p:spPr>
          <a:xfrm>
            <a:off x="2154694" y="1067100"/>
            <a:ext cx="0" cy="731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endCxn id="28" idx="3"/>
          </p:cNvCxnSpPr>
          <p:nvPr/>
        </p:nvCxnSpPr>
        <p:spPr>
          <a:xfrm>
            <a:off x="2946235" y="1067100"/>
            <a:ext cx="15873" cy="131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endCxn id="29" idx="3"/>
          </p:cNvCxnSpPr>
          <p:nvPr/>
        </p:nvCxnSpPr>
        <p:spPr>
          <a:xfrm>
            <a:off x="3737776" y="1067100"/>
            <a:ext cx="0" cy="1879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a:stCxn id="19" idx="2"/>
            <a:endCxn id="30" idx="3"/>
          </p:cNvCxnSpPr>
          <p:nvPr/>
        </p:nvCxnSpPr>
        <p:spPr>
          <a:xfrm>
            <a:off x="4529318" y="1067100"/>
            <a:ext cx="2370" cy="2487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a:stCxn id="20" idx="2"/>
          </p:cNvCxnSpPr>
          <p:nvPr/>
        </p:nvCxnSpPr>
        <p:spPr>
          <a:xfrm>
            <a:off x="5320859" y="1067100"/>
            <a:ext cx="40666" cy="2941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p:nvPr/>
        </p:nvCxnSpPr>
        <p:spPr>
          <a:xfrm>
            <a:off x="6022858" y="1067100"/>
            <a:ext cx="0" cy="368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a:stCxn id="22" idx="2"/>
            <a:endCxn id="33" idx="3"/>
          </p:cNvCxnSpPr>
          <p:nvPr/>
        </p:nvCxnSpPr>
        <p:spPr>
          <a:xfrm flipH="1">
            <a:off x="6903940" y="1067100"/>
            <a:ext cx="1" cy="4232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p:cNvCxnSpPr>
            <a:stCxn id="23" idx="2"/>
            <a:endCxn id="34" idx="3"/>
          </p:cNvCxnSpPr>
          <p:nvPr/>
        </p:nvCxnSpPr>
        <p:spPr>
          <a:xfrm>
            <a:off x="7695482" y="1067100"/>
            <a:ext cx="1639" cy="485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a:stCxn id="25" idx="2"/>
            <a:endCxn id="5" idx="3"/>
          </p:cNvCxnSpPr>
          <p:nvPr/>
        </p:nvCxnSpPr>
        <p:spPr>
          <a:xfrm flipH="1">
            <a:off x="1363153" y="1067100"/>
            <a:ext cx="1" cy="118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a:stCxn id="5" idx="1"/>
          </p:cNvCxnSpPr>
          <p:nvPr/>
        </p:nvCxnSpPr>
        <p:spPr>
          <a:xfrm>
            <a:off x="1363153" y="1829647"/>
            <a:ext cx="0" cy="799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ángulo 60"/>
          <p:cNvSpPr/>
          <p:nvPr/>
        </p:nvSpPr>
        <p:spPr>
          <a:xfrm>
            <a:off x="800817" y="2576660"/>
            <a:ext cx="1108578" cy="1092607"/>
          </a:xfrm>
          <a:prstGeom prst="rect">
            <a:avLst/>
          </a:prstGeom>
          <a:solidFill>
            <a:schemeClr val="lt1">
              <a:alpha val="60000"/>
            </a:schemeClr>
          </a:solidFill>
          <a:ln>
            <a:solidFill>
              <a:schemeClr val="accent6">
                <a:shade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ts val="1300"/>
              </a:lnSpc>
              <a:spcBef>
                <a:spcPts val="300"/>
              </a:spcBef>
              <a:spcAft>
                <a:spcPts val="0"/>
              </a:spcAft>
            </a:pPr>
            <a:r>
              <a:rPr lang="es-ES" sz="1400" dirty="0"/>
              <a:t>“Los poderes públicos fomentarán la educación sanitaria…”</a:t>
            </a:r>
            <a:endParaRPr lang="es-ES" sz="1600" dirty="0">
              <a:latin typeface="Palatino Linotype" panose="02040502050505030304" pitchFamily="18" charset="0"/>
              <a:ea typeface="Calibri" panose="020F0502020204030204" pitchFamily="34" charset="0"/>
              <a:cs typeface="Times New Roman" panose="02020603050405020304" pitchFamily="18" charset="0"/>
            </a:endParaRPr>
          </a:p>
        </p:txBody>
      </p:sp>
      <p:cxnSp>
        <p:nvCxnSpPr>
          <p:cNvPr id="63" name="Conector recto de flecha 62"/>
          <p:cNvCxnSpPr>
            <a:stCxn id="27" idx="1"/>
            <a:endCxn id="64" idx="0"/>
          </p:cNvCxnSpPr>
          <p:nvPr/>
        </p:nvCxnSpPr>
        <p:spPr>
          <a:xfrm>
            <a:off x="2154694" y="2442472"/>
            <a:ext cx="12218" cy="117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ectángulo 63"/>
          <p:cNvSpPr/>
          <p:nvPr/>
        </p:nvSpPr>
        <p:spPr>
          <a:xfrm>
            <a:off x="1212288" y="3617026"/>
            <a:ext cx="1909248" cy="954107"/>
          </a:xfrm>
          <a:prstGeom prst="rect">
            <a:avLst/>
          </a:prstGeom>
          <a:solidFill>
            <a:schemeClr val="lt1">
              <a:alpha val="60000"/>
            </a:schemeClr>
          </a:solidFill>
          <a:ln>
            <a:solidFill>
              <a:schemeClr val="accent6">
                <a:shade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1400" dirty="0"/>
              <a:t>Formación personalizada que propicie una educación integral </a:t>
            </a:r>
          </a:p>
        </p:txBody>
      </p:sp>
      <p:cxnSp>
        <p:nvCxnSpPr>
          <p:cNvPr id="66" name="Conector recto de flecha 65"/>
          <p:cNvCxnSpPr>
            <a:stCxn id="28" idx="0"/>
          </p:cNvCxnSpPr>
          <p:nvPr/>
        </p:nvCxnSpPr>
        <p:spPr>
          <a:xfrm>
            <a:off x="3662938" y="2682000"/>
            <a:ext cx="1252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ctángulo 66"/>
          <p:cNvSpPr/>
          <p:nvPr/>
        </p:nvSpPr>
        <p:spPr>
          <a:xfrm>
            <a:off x="4835046" y="2026369"/>
            <a:ext cx="2461166" cy="1169551"/>
          </a:xfrm>
          <a:prstGeom prst="rect">
            <a:avLst/>
          </a:prstGeom>
          <a:solidFill>
            <a:schemeClr val="lt1">
              <a:alpha val="60000"/>
            </a:schemeClr>
          </a:solidFill>
          <a:ln>
            <a:solidFill>
              <a:schemeClr val="accent6">
                <a:shade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ts val="1300"/>
              </a:lnSpc>
              <a:spcBef>
                <a:spcPts val="300"/>
              </a:spcBef>
              <a:spcAft>
                <a:spcPts val="0"/>
              </a:spcAft>
            </a:pPr>
            <a:r>
              <a:rPr lang="es-ES" sz="1400" dirty="0" smtClean="0"/>
              <a:t>Las Administraciones Sanitarias</a:t>
            </a:r>
          </a:p>
          <a:p>
            <a:pPr algn="ctr">
              <a:lnSpc>
                <a:spcPts val="1300"/>
              </a:lnSpc>
              <a:spcBef>
                <a:spcPts val="300"/>
              </a:spcBef>
              <a:spcAft>
                <a:spcPts val="0"/>
              </a:spcAft>
            </a:pPr>
            <a:r>
              <a:rPr lang="es-ES" sz="1400" dirty="0" smtClean="0"/>
              <a:t>Promoción </a:t>
            </a:r>
            <a:r>
              <a:rPr lang="es-ES" sz="1400" dirty="0"/>
              <a:t>de la salud </a:t>
            </a:r>
            <a:endParaRPr lang="es-ES" sz="1400" dirty="0" smtClean="0"/>
          </a:p>
          <a:p>
            <a:pPr algn="ctr">
              <a:lnSpc>
                <a:spcPts val="1300"/>
              </a:lnSpc>
              <a:spcBef>
                <a:spcPts val="300"/>
              </a:spcBef>
              <a:spcAft>
                <a:spcPts val="0"/>
              </a:spcAft>
            </a:pPr>
            <a:r>
              <a:rPr lang="es-ES" sz="1400" dirty="0" smtClean="0"/>
              <a:t>Promover </a:t>
            </a:r>
            <a:r>
              <a:rPr lang="es-ES" sz="1400" dirty="0"/>
              <a:t>el interés </a:t>
            </a:r>
            <a:r>
              <a:rPr lang="es-ES" sz="1400" dirty="0" smtClean="0"/>
              <a:t>por </a:t>
            </a:r>
            <a:r>
              <a:rPr lang="es-ES" sz="1400" dirty="0"/>
              <a:t>la salud mediante la adecuada educación sanitaria de la </a:t>
            </a:r>
            <a:r>
              <a:rPr lang="es-ES" sz="1400" dirty="0" smtClean="0"/>
              <a:t>población</a:t>
            </a:r>
            <a:endParaRPr lang="es-ES" sz="16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68" name="Rectángulo 67"/>
          <p:cNvSpPr/>
          <p:nvPr/>
        </p:nvSpPr>
        <p:spPr>
          <a:xfrm>
            <a:off x="3025461" y="4223818"/>
            <a:ext cx="1432396" cy="7591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ts val="1300"/>
              </a:lnSpc>
              <a:spcBef>
                <a:spcPts val="300"/>
              </a:spcBef>
              <a:spcAft>
                <a:spcPts val="0"/>
              </a:spcAft>
            </a:pPr>
            <a:r>
              <a:rPr lang="es-ES" sz="1400" dirty="0"/>
              <a:t>Temas </a:t>
            </a:r>
            <a:r>
              <a:rPr lang="es-ES" sz="1400" dirty="0" smtClean="0"/>
              <a:t>Transversales</a:t>
            </a:r>
            <a:r>
              <a:rPr lang="es-ES" sz="1400" dirty="0"/>
              <a:t> </a:t>
            </a:r>
            <a:r>
              <a:rPr lang="es-ES" sz="1400" dirty="0" smtClean="0"/>
              <a:t>sobre </a:t>
            </a:r>
            <a:r>
              <a:rPr lang="es-ES" sz="1400" dirty="0"/>
              <a:t>Educación para la </a:t>
            </a:r>
            <a:r>
              <a:rPr lang="es-ES" sz="1400" dirty="0" smtClean="0"/>
              <a:t>Salud</a:t>
            </a:r>
            <a:endParaRPr lang="es-ES" sz="1600" dirty="0">
              <a:latin typeface="Palatino Linotype" panose="02040502050505030304" pitchFamily="18" charset="0"/>
              <a:ea typeface="Calibri" panose="020F0502020204030204" pitchFamily="34" charset="0"/>
              <a:cs typeface="Times New Roman" panose="02020603050405020304" pitchFamily="18" charset="0"/>
            </a:endParaRPr>
          </a:p>
        </p:txBody>
      </p:sp>
      <p:cxnSp>
        <p:nvCxnSpPr>
          <p:cNvPr id="70" name="Conector recto de flecha 69"/>
          <p:cNvCxnSpPr>
            <a:stCxn id="29" idx="1"/>
            <a:endCxn id="68" idx="0"/>
          </p:cNvCxnSpPr>
          <p:nvPr/>
        </p:nvCxnSpPr>
        <p:spPr>
          <a:xfrm>
            <a:off x="3737776" y="3590872"/>
            <a:ext cx="3883" cy="63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ángulo 71"/>
          <p:cNvSpPr/>
          <p:nvPr/>
        </p:nvSpPr>
        <p:spPr>
          <a:xfrm>
            <a:off x="3441535" y="4975050"/>
            <a:ext cx="2194506" cy="523220"/>
          </a:xfrm>
          <a:prstGeom prst="rect">
            <a:avLst/>
          </a:prstGeom>
          <a:solidFill>
            <a:schemeClr val="lt1">
              <a:alpha val="60000"/>
            </a:schemeClr>
          </a:solidFill>
          <a:ln>
            <a:solidFill>
              <a:schemeClr val="accent6">
                <a:shade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S" sz="1400" dirty="0"/>
              <a:t>Apertura de la escuela a la comunidad</a:t>
            </a:r>
          </a:p>
        </p:txBody>
      </p:sp>
      <p:cxnSp>
        <p:nvCxnSpPr>
          <p:cNvPr id="74" name="Conector recto de flecha 73"/>
          <p:cNvCxnSpPr>
            <a:stCxn id="30" idx="1"/>
            <a:endCxn id="72" idx="0"/>
          </p:cNvCxnSpPr>
          <p:nvPr/>
        </p:nvCxnSpPr>
        <p:spPr>
          <a:xfrm>
            <a:off x="4531688" y="4198672"/>
            <a:ext cx="7100" cy="776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ctángulo 75"/>
          <p:cNvSpPr/>
          <p:nvPr/>
        </p:nvSpPr>
        <p:spPr>
          <a:xfrm>
            <a:off x="7445790" y="4637444"/>
            <a:ext cx="1382079" cy="738664"/>
          </a:xfrm>
          <a:prstGeom prst="rect">
            <a:avLst/>
          </a:prstGeom>
          <a:solidFill>
            <a:schemeClr val="lt1">
              <a:alpha val="60000"/>
            </a:schemeClr>
          </a:solidFill>
          <a:ln>
            <a:solidFill>
              <a:schemeClr val="accent6">
                <a:shade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a:t>Se elimina la transversalidad de la EpS</a:t>
            </a:r>
          </a:p>
        </p:txBody>
      </p:sp>
      <p:cxnSp>
        <p:nvCxnSpPr>
          <p:cNvPr id="78" name="Conector recto de flecha 77"/>
          <p:cNvCxnSpPr>
            <a:stCxn id="32" idx="0"/>
            <a:endCxn id="76" idx="1"/>
          </p:cNvCxnSpPr>
          <p:nvPr/>
        </p:nvCxnSpPr>
        <p:spPr>
          <a:xfrm>
            <a:off x="6822872" y="5003502"/>
            <a:ext cx="622918" cy="3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Nube 30"/>
          <p:cNvSpPr/>
          <p:nvPr/>
        </p:nvSpPr>
        <p:spPr>
          <a:xfrm>
            <a:off x="4618857" y="4009050"/>
            <a:ext cx="2915623" cy="684000"/>
          </a:xfrm>
          <a:prstGeom prst="cloud">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1300"/>
              </a:lnSpc>
              <a:spcBef>
                <a:spcPts val="300"/>
              </a:spcBef>
              <a:spcAft>
                <a:spcPts val="0"/>
              </a:spcAft>
            </a:pPr>
            <a:r>
              <a:rPr lang="es-ES" sz="1200"/>
              <a:t>Transferencias en materia educativa “No universitaria” a las CC.AA.</a:t>
            </a:r>
            <a:endParaRPr lang="es-ES" sz="14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98" name="Rectángulo 97"/>
          <p:cNvSpPr/>
          <p:nvPr/>
        </p:nvSpPr>
        <p:spPr>
          <a:xfrm>
            <a:off x="744234" y="4774159"/>
            <a:ext cx="2408426" cy="1669688"/>
          </a:xfrm>
          <a:prstGeom prst="rect">
            <a:avLst/>
          </a:prstGeom>
          <a:solidFill>
            <a:schemeClr val="lt1">
              <a:alpha val="60000"/>
            </a:schemeClr>
          </a:solidFill>
          <a:ln>
            <a:solidFill>
              <a:schemeClr val="accent6">
                <a:shade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1300"/>
              </a:lnSpc>
              <a:spcBef>
                <a:spcPts val="300"/>
              </a:spcBef>
              <a:spcAft>
                <a:spcPts val="0"/>
              </a:spcAft>
            </a:pPr>
            <a:r>
              <a:rPr lang="es-ES" sz="1400" dirty="0" smtClean="0"/>
              <a:t>Planteamiento </a:t>
            </a:r>
            <a:r>
              <a:rPr lang="es-ES" sz="1400" dirty="0"/>
              <a:t>integrador para un desarrollo permanente a lo largo de la vida.</a:t>
            </a:r>
          </a:p>
          <a:p>
            <a:pPr algn="ctr">
              <a:lnSpc>
                <a:spcPts val="1300"/>
              </a:lnSpc>
              <a:spcBef>
                <a:spcPts val="300"/>
              </a:spcBef>
              <a:spcAft>
                <a:spcPts val="0"/>
              </a:spcAft>
            </a:pPr>
            <a:r>
              <a:rPr lang="es-ES" sz="1400" dirty="0"/>
              <a:t>Se incorporan </a:t>
            </a:r>
            <a:r>
              <a:rPr lang="es-ES" sz="1400" dirty="0" smtClean="0"/>
              <a:t>los </a:t>
            </a:r>
            <a:r>
              <a:rPr lang="es-ES" sz="1400" dirty="0"/>
              <a:t>temas transversales.</a:t>
            </a:r>
          </a:p>
          <a:p>
            <a:pPr algn="ctr">
              <a:lnSpc>
                <a:spcPts val="1300"/>
              </a:lnSpc>
              <a:spcBef>
                <a:spcPts val="300"/>
              </a:spcBef>
              <a:spcAft>
                <a:spcPts val="0"/>
              </a:spcAft>
            </a:pPr>
            <a:r>
              <a:rPr lang="es-ES" sz="1400" dirty="0"/>
              <a:t>La salud se asocia al bienestar y al desarrollo personal, a la autoestima y a los hábitos de y estilos de vida saludables.</a:t>
            </a:r>
            <a:endParaRPr lang="es-ES" sz="1400"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99" name="Rectángulo 98"/>
          <p:cNvSpPr/>
          <p:nvPr/>
        </p:nvSpPr>
        <p:spPr>
          <a:xfrm>
            <a:off x="3441535" y="5749753"/>
            <a:ext cx="2715634" cy="964367"/>
          </a:xfrm>
          <a:prstGeom prst="rect">
            <a:avLst/>
          </a:prstGeom>
          <a:solidFill>
            <a:schemeClr val="lt1">
              <a:alpha val="60000"/>
            </a:schemeClr>
          </a:solidFill>
          <a:ln>
            <a:solidFill>
              <a:schemeClr val="accent6">
                <a:shade val="5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300"/>
              </a:lnSpc>
              <a:spcBef>
                <a:spcPts val="300"/>
              </a:spcBef>
              <a:spcAft>
                <a:spcPts val="0"/>
              </a:spcAft>
            </a:pPr>
            <a:r>
              <a:rPr lang="es-ES" sz="1400" dirty="0"/>
              <a:t>La EpS no se encuentra mencionada dentro de ningún bloque específico de las asignaturas publicadas, </a:t>
            </a:r>
            <a:endParaRPr lang="es-ES" sz="1400" dirty="0" smtClean="0"/>
          </a:p>
          <a:p>
            <a:pPr algn="ctr">
              <a:lnSpc>
                <a:spcPts val="1300"/>
              </a:lnSpc>
              <a:spcBef>
                <a:spcPts val="300"/>
              </a:spcBef>
              <a:spcAft>
                <a:spcPts val="0"/>
              </a:spcAft>
            </a:pPr>
            <a:r>
              <a:rPr lang="es-ES" sz="1400" dirty="0" smtClean="0"/>
              <a:t>EXCEPTO </a:t>
            </a:r>
            <a:r>
              <a:rPr lang="es-ES" sz="1400" dirty="0"/>
              <a:t>EN EDUCACIÓN FÍSICA.</a:t>
            </a:r>
            <a:endParaRPr lang="es-ES" sz="1600" dirty="0">
              <a:latin typeface="Palatino Linotype" panose="02040502050505030304" pitchFamily="18" charset="0"/>
              <a:ea typeface="Calibri" panose="020F0502020204030204" pitchFamily="34" charset="0"/>
              <a:cs typeface="Times New Roman" panose="02020603050405020304" pitchFamily="18" charset="0"/>
            </a:endParaRPr>
          </a:p>
        </p:txBody>
      </p:sp>
      <p:cxnSp>
        <p:nvCxnSpPr>
          <p:cNvPr id="101" name="Conector recto de flecha 100"/>
          <p:cNvCxnSpPr>
            <a:stCxn id="33" idx="2"/>
            <a:endCxn id="98" idx="3"/>
          </p:cNvCxnSpPr>
          <p:nvPr/>
        </p:nvCxnSpPr>
        <p:spPr>
          <a:xfrm flipH="1">
            <a:off x="3152660" y="5602800"/>
            <a:ext cx="3053635" cy="6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p:cNvCxnSpPr>
            <a:stCxn id="34" idx="2"/>
            <a:endCxn id="99" idx="3"/>
          </p:cNvCxnSpPr>
          <p:nvPr/>
        </p:nvCxnSpPr>
        <p:spPr>
          <a:xfrm flipH="1">
            <a:off x="6157169" y="6229650"/>
            <a:ext cx="842307" cy="2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2" name="Imagen 1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2883" y="190870"/>
            <a:ext cx="456238" cy="456238"/>
          </a:xfrm>
          <a:prstGeom prst="rect">
            <a:avLst/>
          </a:prstGeom>
        </p:spPr>
      </p:pic>
      <p:pic>
        <p:nvPicPr>
          <p:cNvPr id="119" name="Imagen 118"/>
          <p:cNvPicPr>
            <a:picLocks noChangeAspect="1"/>
          </p:cNvPicPr>
          <p:nvPr/>
        </p:nvPicPr>
        <p:blipFill>
          <a:blip r:embed="rId6"/>
          <a:stretch>
            <a:fillRect/>
          </a:stretch>
        </p:blipFill>
        <p:spPr>
          <a:xfrm>
            <a:off x="-363358" y="173901"/>
            <a:ext cx="1450974" cy="6151397"/>
          </a:xfrm>
          <a:prstGeom prst="rect">
            <a:avLst/>
          </a:prstGeom>
        </p:spPr>
      </p:pic>
    </p:spTree>
    <p:extLst>
      <p:ext uri="{BB962C8B-B14F-4D97-AF65-F5344CB8AC3E}">
        <p14:creationId xmlns:p14="http://schemas.microsoft.com/office/powerpoint/2010/main" val="3456825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50" fill="hold"/>
                                        <p:tgtEl>
                                          <p:spTgt spid="18"/>
                                        </p:tgtEl>
                                        <p:attrNameLst>
                                          <p:attrName>ppt_w</p:attrName>
                                        </p:attrNameLst>
                                      </p:cBhvr>
                                      <p:tavLst>
                                        <p:tav tm="0">
                                          <p:val>
                                            <p:fltVal val="0"/>
                                          </p:val>
                                        </p:tav>
                                        <p:tav tm="100000">
                                          <p:val>
                                            <p:strVal val="#ppt_w"/>
                                          </p:val>
                                        </p:tav>
                                      </p:tavLst>
                                    </p:anim>
                                    <p:anim calcmode="lin" valueType="num">
                                      <p:cBhvr>
                                        <p:cTn id="18" dur="250" fill="hold"/>
                                        <p:tgtEl>
                                          <p:spTgt spid="18"/>
                                        </p:tgtEl>
                                        <p:attrNameLst>
                                          <p:attrName>ppt_h</p:attrName>
                                        </p:attrNameLst>
                                      </p:cBhvr>
                                      <p:tavLst>
                                        <p:tav tm="0">
                                          <p:val>
                                            <p:fltVal val="0"/>
                                          </p:val>
                                        </p:tav>
                                        <p:tav tm="100000">
                                          <p:val>
                                            <p:strVal val="#ppt_h"/>
                                          </p:val>
                                        </p:tav>
                                      </p:tavLst>
                                    </p:anim>
                                    <p:animEffect transition="in" filter="fade">
                                      <p:cBhvr>
                                        <p:cTn id="19" dur="25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50" fill="hold"/>
                                        <p:tgtEl>
                                          <p:spTgt spid="19"/>
                                        </p:tgtEl>
                                        <p:attrNameLst>
                                          <p:attrName>ppt_w</p:attrName>
                                        </p:attrNameLst>
                                      </p:cBhvr>
                                      <p:tavLst>
                                        <p:tav tm="0">
                                          <p:val>
                                            <p:fltVal val="0"/>
                                          </p:val>
                                        </p:tav>
                                        <p:tav tm="100000">
                                          <p:val>
                                            <p:strVal val="#ppt_w"/>
                                          </p:val>
                                        </p:tav>
                                      </p:tavLst>
                                    </p:anim>
                                    <p:anim calcmode="lin" valueType="num">
                                      <p:cBhvr>
                                        <p:cTn id="23" dur="250" fill="hold"/>
                                        <p:tgtEl>
                                          <p:spTgt spid="19"/>
                                        </p:tgtEl>
                                        <p:attrNameLst>
                                          <p:attrName>ppt_h</p:attrName>
                                        </p:attrNameLst>
                                      </p:cBhvr>
                                      <p:tavLst>
                                        <p:tav tm="0">
                                          <p:val>
                                            <p:fltVal val="0"/>
                                          </p:val>
                                        </p:tav>
                                        <p:tav tm="100000">
                                          <p:val>
                                            <p:strVal val="#ppt_h"/>
                                          </p:val>
                                        </p:tav>
                                      </p:tavLst>
                                    </p:anim>
                                    <p:animEffect transition="in" filter="fade">
                                      <p:cBhvr>
                                        <p:cTn id="24" dur="25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50" fill="hold"/>
                                        <p:tgtEl>
                                          <p:spTgt spid="20"/>
                                        </p:tgtEl>
                                        <p:attrNameLst>
                                          <p:attrName>ppt_w</p:attrName>
                                        </p:attrNameLst>
                                      </p:cBhvr>
                                      <p:tavLst>
                                        <p:tav tm="0">
                                          <p:val>
                                            <p:fltVal val="0"/>
                                          </p:val>
                                        </p:tav>
                                        <p:tav tm="100000">
                                          <p:val>
                                            <p:strVal val="#ppt_w"/>
                                          </p:val>
                                        </p:tav>
                                      </p:tavLst>
                                    </p:anim>
                                    <p:anim calcmode="lin" valueType="num">
                                      <p:cBhvr>
                                        <p:cTn id="28" dur="250" fill="hold"/>
                                        <p:tgtEl>
                                          <p:spTgt spid="20"/>
                                        </p:tgtEl>
                                        <p:attrNameLst>
                                          <p:attrName>ppt_h</p:attrName>
                                        </p:attrNameLst>
                                      </p:cBhvr>
                                      <p:tavLst>
                                        <p:tav tm="0">
                                          <p:val>
                                            <p:fltVal val="0"/>
                                          </p:val>
                                        </p:tav>
                                        <p:tav tm="100000">
                                          <p:val>
                                            <p:strVal val="#ppt_h"/>
                                          </p:val>
                                        </p:tav>
                                      </p:tavLst>
                                    </p:anim>
                                    <p:animEffect transition="in" filter="fade">
                                      <p:cBhvr>
                                        <p:cTn id="29" dur="25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50" fill="hold"/>
                                        <p:tgtEl>
                                          <p:spTgt spid="21"/>
                                        </p:tgtEl>
                                        <p:attrNameLst>
                                          <p:attrName>ppt_w</p:attrName>
                                        </p:attrNameLst>
                                      </p:cBhvr>
                                      <p:tavLst>
                                        <p:tav tm="0">
                                          <p:val>
                                            <p:fltVal val="0"/>
                                          </p:val>
                                        </p:tav>
                                        <p:tav tm="100000">
                                          <p:val>
                                            <p:strVal val="#ppt_w"/>
                                          </p:val>
                                        </p:tav>
                                      </p:tavLst>
                                    </p:anim>
                                    <p:anim calcmode="lin" valueType="num">
                                      <p:cBhvr>
                                        <p:cTn id="33" dur="250" fill="hold"/>
                                        <p:tgtEl>
                                          <p:spTgt spid="21"/>
                                        </p:tgtEl>
                                        <p:attrNameLst>
                                          <p:attrName>ppt_h</p:attrName>
                                        </p:attrNameLst>
                                      </p:cBhvr>
                                      <p:tavLst>
                                        <p:tav tm="0">
                                          <p:val>
                                            <p:fltVal val="0"/>
                                          </p:val>
                                        </p:tav>
                                        <p:tav tm="100000">
                                          <p:val>
                                            <p:strVal val="#ppt_h"/>
                                          </p:val>
                                        </p:tav>
                                      </p:tavLst>
                                    </p:anim>
                                    <p:animEffect transition="in" filter="fade">
                                      <p:cBhvr>
                                        <p:cTn id="34" dur="25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50" fill="hold"/>
                                        <p:tgtEl>
                                          <p:spTgt spid="22"/>
                                        </p:tgtEl>
                                        <p:attrNameLst>
                                          <p:attrName>ppt_w</p:attrName>
                                        </p:attrNameLst>
                                      </p:cBhvr>
                                      <p:tavLst>
                                        <p:tav tm="0">
                                          <p:val>
                                            <p:fltVal val="0"/>
                                          </p:val>
                                        </p:tav>
                                        <p:tav tm="100000">
                                          <p:val>
                                            <p:strVal val="#ppt_w"/>
                                          </p:val>
                                        </p:tav>
                                      </p:tavLst>
                                    </p:anim>
                                    <p:anim calcmode="lin" valueType="num">
                                      <p:cBhvr>
                                        <p:cTn id="38" dur="250" fill="hold"/>
                                        <p:tgtEl>
                                          <p:spTgt spid="22"/>
                                        </p:tgtEl>
                                        <p:attrNameLst>
                                          <p:attrName>ppt_h</p:attrName>
                                        </p:attrNameLst>
                                      </p:cBhvr>
                                      <p:tavLst>
                                        <p:tav tm="0">
                                          <p:val>
                                            <p:fltVal val="0"/>
                                          </p:val>
                                        </p:tav>
                                        <p:tav tm="100000">
                                          <p:val>
                                            <p:strVal val="#ppt_h"/>
                                          </p:val>
                                        </p:tav>
                                      </p:tavLst>
                                    </p:anim>
                                    <p:animEffect transition="in" filter="fade">
                                      <p:cBhvr>
                                        <p:cTn id="39" dur="25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250" fill="hold"/>
                                        <p:tgtEl>
                                          <p:spTgt spid="23"/>
                                        </p:tgtEl>
                                        <p:attrNameLst>
                                          <p:attrName>ppt_w</p:attrName>
                                        </p:attrNameLst>
                                      </p:cBhvr>
                                      <p:tavLst>
                                        <p:tav tm="0">
                                          <p:val>
                                            <p:fltVal val="0"/>
                                          </p:val>
                                        </p:tav>
                                        <p:tav tm="100000">
                                          <p:val>
                                            <p:strVal val="#ppt_w"/>
                                          </p:val>
                                        </p:tav>
                                      </p:tavLst>
                                    </p:anim>
                                    <p:anim calcmode="lin" valueType="num">
                                      <p:cBhvr>
                                        <p:cTn id="43" dur="250" fill="hold"/>
                                        <p:tgtEl>
                                          <p:spTgt spid="23"/>
                                        </p:tgtEl>
                                        <p:attrNameLst>
                                          <p:attrName>ppt_h</p:attrName>
                                        </p:attrNameLst>
                                      </p:cBhvr>
                                      <p:tavLst>
                                        <p:tav tm="0">
                                          <p:val>
                                            <p:fltVal val="0"/>
                                          </p:val>
                                        </p:tav>
                                        <p:tav tm="100000">
                                          <p:val>
                                            <p:strVal val="#ppt_h"/>
                                          </p:val>
                                        </p:tav>
                                      </p:tavLst>
                                    </p:anim>
                                    <p:animEffect transition="in" filter="fade">
                                      <p:cBhvr>
                                        <p:cTn id="44" dur="25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250" fill="hold"/>
                                        <p:tgtEl>
                                          <p:spTgt spid="25"/>
                                        </p:tgtEl>
                                        <p:attrNameLst>
                                          <p:attrName>ppt_w</p:attrName>
                                        </p:attrNameLst>
                                      </p:cBhvr>
                                      <p:tavLst>
                                        <p:tav tm="0">
                                          <p:val>
                                            <p:fltVal val="0"/>
                                          </p:val>
                                        </p:tav>
                                        <p:tav tm="100000">
                                          <p:val>
                                            <p:strVal val="#ppt_w"/>
                                          </p:val>
                                        </p:tav>
                                      </p:tavLst>
                                    </p:anim>
                                    <p:anim calcmode="lin" valueType="num">
                                      <p:cBhvr>
                                        <p:cTn id="48" dur="250" fill="hold"/>
                                        <p:tgtEl>
                                          <p:spTgt spid="25"/>
                                        </p:tgtEl>
                                        <p:attrNameLst>
                                          <p:attrName>ppt_h</p:attrName>
                                        </p:attrNameLst>
                                      </p:cBhvr>
                                      <p:tavLst>
                                        <p:tav tm="0">
                                          <p:val>
                                            <p:fltVal val="0"/>
                                          </p:val>
                                        </p:tav>
                                        <p:tav tm="100000">
                                          <p:val>
                                            <p:strVal val="#ppt_h"/>
                                          </p:val>
                                        </p:tav>
                                      </p:tavLst>
                                    </p:anim>
                                    <p:animEffect transition="in" filter="fade">
                                      <p:cBhvr>
                                        <p:cTn id="49" dur="250"/>
                                        <p:tgtEl>
                                          <p:spTgt spid="25"/>
                                        </p:tgtEl>
                                      </p:cBhvr>
                                    </p:animEffect>
                                  </p:childTnLst>
                                </p:cTn>
                              </p:par>
                            </p:childTnLst>
                          </p:cTn>
                        </p:par>
                        <p:par>
                          <p:cTn id="50" fill="hold">
                            <p:stCondLst>
                              <p:cond delay="250"/>
                            </p:stCondLst>
                            <p:childTnLst>
                              <p:par>
                                <p:cTn id="51" presetID="42" presetClass="entr" presetSubtype="0" fill="hold" nodeType="afterEffect">
                                  <p:stCondLst>
                                    <p:cond delay="75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1000"/>
                                        <p:tgtEl>
                                          <p:spTgt spid="58"/>
                                        </p:tgtEl>
                                      </p:cBhvr>
                                    </p:animEffect>
                                    <p:anim calcmode="lin" valueType="num">
                                      <p:cBhvr>
                                        <p:cTn id="54" dur="1000" fill="hold"/>
                                        <p:tgtEl>
                                          <p:spTgt spid="58"/>
                                        </p:tgtEl>
                                        <p:attrNameLst>
                                          <p:attrName>ppt_x</p:attrName>
                                        </p:attrNameLst>
                                      </p:cBhvr>
                                      <p:tavLst>
                                        <p:tav tm="0">
                                          <p:val>
                                            <p:strVal val="#ppt_x"/>
                                          </p:val>
                                        </p:tav>
                                        <p:tav tm="100000">
                                          <p:val>
                                            <p:strVal val="#ppt_x"/>
                                          </p:val>
                                        </p:tav>
                                      </p:tavLst>
                                    </p:anim>
                                    <p:anim calcmode="lin" valueType="num">
                                      <p:cBhvr>
                                        <p:cTn id="55" dur="1000" fill="hold"/>
                                        <p:tgtEl>
                                          <p:spTgt spid="58"/>
                                        </p:tgtEl>
                                        <p:attrNameLst>
                                          <p:attrName>ppt_y</p:attrName>
                                        </p:attrNameLst>
                                      </p:cBhvr>
                                      <p:tavLst>
                                        <p:tav tm="0">
                                          <p:val>
                                            <p:strVal val="#ppt_y+.1"/>
                                          </p:val>
                                        </p:tav>
                                        <p:tav tm="100000">
                                          <p:val>
                                            <p:strVal val="#ppt_y"/>
                                          </p:val>
                                        </p:tav>
                                      </p:tavLst>
                                    </p:anim>
                                  </p:childTnLst>
                                </p:cTn>
                              </p:par>
                              <p:par>
                                <p:cTn id="56" presetID="53" presetClass="entr" presetSubtype="16" fill="hold" nodeType="withEffect">
                                  <p:stCondLst>
                                    <p:cond delay="0"/>
                                  </p:stCondLst>
                                  <p:childTnLst>
                                    <p:set>
                                      <p:cBhvr>
                                        <p:cTn id="57" dur="1" fill="hold">
                                          <p:stCondLst>
                                            <p:cond delay="0"/>
                                          </p:stCondLst>
                                        </p:cTn>
                                        <p:tgtEl>
                                          <p:spTgt spid="112"/>
                                        </p:tgtEl>
                                        <p:attrNameLst>
                                          <p:attrName>style.visibility</p:attrName>
                                        </p:attrNameLst>
                                      </p:cBhvr>
                                      <p:to>
                                        <p:strVal val="visible"/>
                                      </p:to>
                                    </p:set>
                                    <p:anim calcmode="lin" valueType="num">
                                      <p:cBhvr>
                                        <p:cTn id="58" dur="250" fill="hold"/>
                                        <p:tgtEl>
                                          <p:spTgt spid="112"/>
                                        </p:tgtEl>
                                        <p:attrNameLst>
                                          <p:attrName>ppt_w</p:attrName>
                                        </p:attrNameLst>
                                      </p:cBhvr>
                                      <p:tavLst>
                                        <p:tav tm="0">
                                          <p:val>
                                            <p:fltVal val="0"/>
                                          </p:val>
                                        </p:tav>
                                        <p:tav tm="100000">
                                          <p:val>
                                            <p:strVal val="#ppt_w"/>
                                          </p:val>
                                        </p:tav>
                                      </p:tavLst>
                                    </p:anim>
                                    <p:anim calcmode="lin" valueType="num">
                                      <p:cBhvr>
                                        <p:cTn id="59" dur="250" fill="hold"/>
                                        <p:tgtEl>
                                          <p:spTgt spid="112"/>
                                        </p:tgtEl>
                                        <p:attrNameLst>
                                          <p:attrName>ppt_h</p:attrName>
                                        </p:attrNameLst>
                                      </p:cBhvr>
                                      <p:tavLst>
                                        <p:tav tm="0">
                                          <p:val>
                                            <p:fltVal val="0"/>
                                          </p:val>
                                        </p:tav>
                                        <p:tav tm="100000">
                                          <p:val>
                                            <p:strVal val="#ppt_h"/>
                                          </p:val>
                                        </p:tav>
                                      </p:tavLst>
                                    </p:anim>
                                    <p:animEffect transition="in" filter="fade">
                                      <p:cBhvr>
                                        <p:cTn id="60" dur="250"/>
                                        <p:tgtEl>
                                          <p:spTgt spid="112"/>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childTnLst>
                          </p:cTn>
                        </p:par>
                        <p:par>
                          <p:cTn id="73" fill="hold">
                            <p:stCondLst>
                              <p:cond delay="3000"/>
                            </p:stCondLst>
                            <p:childTnLst>
                              <p:par>
                                <p:cTn id="74" presetID="53" presetClass="entr" presetSubtype="16"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500" fill="hold"/>
                                        <p:tgtEl>
                                          <p:spTgt spid="28"/>
                                        </p:tgtEl>
                                        <p:attrNameLst>
                                          <p:attrName>ppt_w</p:attrName>
                                        </p:attrNameLst>
                                      </p:cBhvr>
                                      <p:tavLst>
                                        <p:tav tm="0">
                                          <p:val>
                                            <p:fltVal val="0"/>
                                          </p:val>
                                        </p:tav>
                                        <p:tav tm="100000">
                                          <p:val>
                                            <p:strVal val="#ppt_w"/>
                                          </p:val>
                                        </p:tav>
                                      </p:tavLst>
                                    </p:anim>
                                    <p:anim calcmode="lin" valueType="num">
                                      <p:cBhvr>
                                        <p:cTn id="77" dur="500" fill="hold"/>
                                        <p:tgtEl>
                                          <p:spTgt spid="28"/>
                                        </p:tgtEl>
                                        <p:attrNameLst>
                                          <p:attrName>ppt_h</p:attrName>
                                        </p:attrNameLst>
                                      </p:cBhvr>
                                      <p:tavLst>
                                        <p:tav tm="0">
                                          <p:val>
                                            <p:fltVal val="0"/>
                                          </p:val>
                                        </p:tav>
                                        <p:tav tm="100000">
                                          <p:val>
                                            <p:strVal val="#ppt_h"/>
                                          </p:val>
                                        </p:tav>
                                      </p:tavLst>
                                    </p:anim>
                                    <p:animEffect transition="in" filter="fade">
                                      <p:cBhvr>
                                        <p:cTn id="78" dur="500"/>
                                        <p:tgtEl>
                                          <p:spTgt spid="28"/>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childTnLst>
                          </p:cTn>
                        </p:par>
                        <p:par>
                          <p:cTn id="85" fill="hold">
                            <p:stCondLst>
                              <p:cond delay="4000"/>
                            </p:stCondLst>
                            <p:childTnLst>
                              <p:par>
                                <p:cTn id="86" presetID="53" presetClass="entr" presetSubtype="16"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p:cTn id="88" dur="500" fill="hold"/>
                                        <p:tgtEl>
                                          <p:spTgt spid="30"/>
                                        </p:tgtEl>
                                        <p:attrNameLst>
                                          <p:attrName>ppt_w</p:attrName>
                                        </p:attrNameLst>
                                      </p:cBhvr>
                                      <p:tavLst>
                                        <p:tav tm="0">
                                          <p:val>
                                            <p:fltVal val="0"/>
                                          </p:val>
                                        </p:tav>
                                        <p:tav tm="100000">
                                          <p:val>
                                            <p:strVal val="#ppt_w"/>
                                          </p:val>
                                        </p:tav>
                                      </p:tavLst>
                                    </p:anim>
                                    <p:anim calcmode="lin" valueType="num">
                                      <p:cBhvr>
                                        <p:cTn id="89" dur="500" fill="hold"/>
                                        <p:tgtEl>
                                          <p:spTgt spid="30"/>
                                        </p:tgtEl>
                                        <p:attrNameLst>
                                          <p:attrName>ppt_h</p:attrName>
                                        </p:attrNameLst>
                                      </p:cBhvr>
                                      <p:tavLst>
                                        <p:tav tm="0">
                                          <p:val>
                                            <p:fltVal val="0"/>
                                          </p:val>
                                        </p:tav>
                                        <p:tav tm="100000">
                                          <p:val>
                                            <p:strVal val="#ppt_h"/>
                                          </p:val>
                                        </p:tav>
                                      </p:tavLst>
                                    </p:anim>
                                    <p:animEffect transition="in" filter="fade">
                                      <p:cBhvr>
                                        <p:cTn id="90" dur="500"/>
                                        <p:tgtEl>
                                          <p:spTgt spid="30"/>
                                        </p:tgtEl>
                                      </p:cBhvr>
                                    </p:animEffect>
                                  </p:childTnLst>
                                </p:cTn>
                              </p:par>
                            </p:childTnLst>
                          </p:cTn>
                        </p:par>
                        <p:par>
                          <p:cTn id="91" fill="hold">
                            <p:stCondLst>
                              <p:cond delay="4500"/>
                            </p:stCondLst>
                            <p:childTnLst>
                              <p:par>
                                <p:cTn id="92" presetID="53" presetClass="entr" presetSubtype="16"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animEffect transition="in" filter="fade">
                                      <p:cBhvr>
                                        <p:cTn id="96" dur="500"/>
                                        <p:tgtEl>
                                          <p:spTgt spid="31"/>
                                        </p:tgtEl>
                                      </p:cBhvr>
                                    </p:animEffect>
                                  </p:childTnLst>
                                </p:cTn>
                              </p:par>
                            </p:childTnLst>
                          </p:cTn>
                        </p:par>
                        <p:par>
                          <p:cTn id="97" fill="hold">
                            <p:stCondLst>
                              <p:cond delay="5000"/>
                            </p:stCondLst>
                            <p:childTnLst>
                              <p:par>
                                <p:cTn id="98" presetID="53" presetClass="entr" presetSubtype="16"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par>
                          <p:cTn id="103" fill="hold">
                            <p:stCondLst>
                              <p:cond delay="55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childTnLst>
                          </p:cTn>
                        </p:par>
                        <p:par>
                          <p:cTn id="109" fill="hold">
                            <p:stCondLst>
                              <p:cond delay="6000"/>
                            </p:stCondLst>
                            <p:childTnLst>
                              <p:par>
                                <p:cTn id="110" presetID="53" presetClass="entr" presetSubtype="16"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par>
                                <p:cTn id="115" presetID="42" presetClass="entr" presetSubtype="0" fill="hold"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1000"/>
                                        <p:tgtEl>
                                          <p:spTgt spid="7"/>
                                        </p:tgtEl>
                                      </p:cBhvr>
                                    </p:animEffect>
                                    <p:anim calcmode="lin" valueType="num">
                                      <p:cBhvr>
                                        <p:cTn id="118" dur="1000" fill="hold"/>
                                        <p:tgtEl>
                                          <p:spTgt spid="7"/>
                                        </p:tgtEl>
                                        <p:attrNameLst>
                                          <p:attrName>ppt_x</p:attrName>
                                        </p:attrNameLst>
                                      </p:cBhvr>
                                      <p:tavLst>
                                        <p:tav tm="0">
                                          <p:val>
                                            <p:strVal val="#ppt_x"/>
                                          </p:val>
                                        </p:tav>
                                        <p:tav tm="100000">
                                          <p:val>
                                            <p:strVal val="#ppt_x"/>
                                          </p:val>
                                        </p:tav>
                                      </p:tavLst>
                                    </p:anim>
                                    <p:anim calcmode="lin" valueType="num">
                                      <p:cBhvr>
                                        <p:cTn id="119" dur="1000" fill="hold"/>
                                        <p:tgtEl>
                                          <p:spTgt spid="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1000"/>
                                        <p:tgtEl>
                                          <p:spTgt spid="38"/>
                                        </p:tgtEl>
                                      </p:cBhvr>
                                    </p:animEffect>
                                    <p:anim calcmode="lin" valueType="num">
                                      <p:cBhvr>
                                        <p:cTn id="123" dur="1000" fill="hold"/>
                                        <p:tgtEl>
                                          <p:spTgt spid="38"/>
                                        </p:tgtEl>
                                        <p:attrNameLst>
                                          <p:attrName>ppt_x</p:attrName>
                                        </p:attrNameLst>
                                      </p:cBhvr>
                                      <p:tavLst>
                                        <p:tav tm="0">
                                          <p:val>
                                            <p:strVal val="#ppt_x"/>
                                          </p:val>
                                        </p:tav>
                                        <p:tav tm="100000">
                                          <p:val>
                                            <p:strVal val="#ppt_x"/>
                                          </p:val>
                                        </p:tav>
                                      </p:tavLst>
                                    </p:anim>
                                    <p:anim calcmode="lin" valueType="num">
                                      <p:cBhvr>
                                        <p:cTn id="124" dur="1000" fill="hold"/>
                                        <p:tgtEl>
                                          <p:spTgt spid="38"/>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1000"/>
                                        <p:tgtEl>
                                          <p:spTgt spid="40"/>
                                        </p:tgtEl>
                                      </p:cBhvr>
                                    </p:animEffect>
                                    <p:anim calcmode="lin" valueType="num">
                                      <p:cBhvr>
                                        <p:cTn id="128" dur="1000" fill="hold"/>
                                        <p:tgtEl>
                                          <p:spTgt spid="40"/>
                                        </p:tgtEl>
                                        <p:attrNameLst>
                                          <p:attrName>ppt_x</p:attrName>
                                        </p:attrNameLst>
                                      </p:cBhvr>
                                      <p:tavLst>
                                        <p:tav tm="0">
                                          <p:val>
                                            <p:strVal val="#ppt_x"/>
                                          </p:val>
                                        </p:tav>
                                        <p:tav tm="100000">
                                          <p:val>
                                            <p:strVal val="#ppt_x"/>
                                          </p:val>
                                        </p:tav>
                                      </p:tavLst>
                                    </p:anim>
                                    <p:anim calcmode="lin" valueType="num">
                                      <p:cBhvr>
                                        <p:cTn id="129" dur="1000" fill="hold"/>
                                        <p:tgtEl>
                                          <p:spTgt spid="40"/>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1000"/>
                                        <p:tgtEl>
                                          <p:spTgt spid="42"/>
                                        </p:tgtEl>
                                      </p:cBhvr>
                                    </p:animEffect>
                                    <p:anim calcmode="lin" valueType="num">
                                      <p:cBhvr>
                                        <p:cTn id="133" dur="1000" fill="hold"/>
                                        <p:tgtEl>
                                          <p:spTgt spid="42"/>
                                        </p:tgtEl>
                                        <p:attrNameLst>
                                          <p:attrName>ppt_x</p:attrName>
                                        </p:attrNameLst>
                                      </p:cBhvr>
                                      <p:tavLst>
                                        <p:tav tm="0">
                                          <p:val>
                                            <p:strVal val="#ppt_x"/>
                                          </p:val>
                                        </p:tav>
                                        <p:tav tm="100000">
                                          <p:val>
                                            <p:strVal val="#ppt_x"/>
                                          </p:val>
                                        </p:tav>
                                      </p:tavLst>
                                    </p:anim>
                                    <p:anim calcmode="lin" valueType="num">
                                      <p:cBhvr>
                                        <p:cTn id="134" dur="1000" fill="hold"/>
                                        <p:tgtEl>
                                          <p:spTgt spid="42"/>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1000"/>
                                        <p:tgtEl>
                                          <p:spTgt spid="46"/>
                                        </p:tgtEl>
                                      </p:cBhvr>
                                    </p:animEffect>
                                    <p:anim calcmode="lin" valueType="num">
                                      <p:cBhvr>
                                        <p:cTn id="138" dur="1000" fill="hold"/>
                                        <p:tgtEl>
                                          <p:spTgt spid="46"/>
                                        </p:tgtEl>
                                        <p:attrNameLst>
                                          <p:attrName>ppt_x</p:attrName>
                                        </p:attrNameLst>
                                      </p:cBhvr>
                                      <p:tavLst>
                                        <p:tav tm="0">
                                          <p:val>
                                            <p:strVal val="#ppt_x"/>
                                          </p:val>
                                        </p:tav>
                                        <p:tav tm="100000">
                                          <p:val>
                                            <p:strVal val="#ppt_x"/>
                                          </p:val>
                                        </p:tav>
                                      </p:tavLst>
                                    </p:anim>
                                    <p:anim calcmode="lin" valueType="num">
                                      <p:cBhvr>
                                        <p:cTn id="139" dur="1000" fill="hold"/>
                                        <p:tgtEl>
                                          <p:spTgt spid="46"/>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fade">
                                      <p:cBhvr>
                                        <p:cTn id="142" dur="1000"/>
                                        <p:tgtEl>
                                          <p:spTgt spid="48"/>
                                        </p:tgtEl>
                                      </p:cBhvr>
                                    </p:animEffect>
                                    <p:anim calcmode="lin" valueType="num">
                                      <p:cBhvr>
                                        <p:cTn id="143" dur="1000" fill="hold"/>
                                        <p:tgtEl>
                                          <p:spTgt spid="48"/>
                                        </p:tgtEl>
                                        <p:attrNameLst>
                                          <p:attrName>ppt_x</p:attrName>
                                        </p:attrNameLst>
                                      </p:cBhvr>
                                      <p:tavLst>
                                        <p:tav tm="0">
                                          <p:val>
                                            <p:strVal val="#ppt_x"/>
                                          </p:val>
                                        </p:tav>
                                        <p:tav tm="100000">
                                          <p:val>
                                            <p:strVal val="#ppt_x"/>
                                          </p:val>
                                        </p:tav>
                                      </p:tavLst>
                                    </p:anim>
                                    <p:anim calcmode="lin" valueType="num">
                                      <p:cBhvr>
                                        <p:cTn id="144" dur="1000" fill="hold"/>
                                        <p:tgtEl>
                                          <p:spTgt spid="48"/>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1000"/>
                                        <p:tgtEl>
                                          <p:spTgt spid="52"/>
                                        </p:tgtEl>
                                      </p:cBhvr>
                                    </p:animEffect>
                                    <p:anim calcmode="lin" valueType="num">
                                      <p:cBhvr>
                                        <p:cTn id="148" dur="1000" fill="hold"/>
                                        <p:tgtEl>
                                          <p:spTgt spid="52"/>
                                        </p:tgtEl>
                                        <p:attrNameLst>
                                          <p:attrName>ppt_x</p:attrName>
                                        </p:attrNameLst>
                                      </p:cBhvr>
                                      <p:tavLst>
                                        <p:tav tm="0">
                                          <p:val>
                                            <p:strVal val="#ppt_x"/>
                                          </p:val>
                                        </p:tav>
                                        <p:tav tm="100000">
                                          <p:val>
                                            <p:strVal val="#ppt_x"/>
                                          </p:val>
                                        </p:tav>
                                      </p:tavLst>
                                    </p:anim>
                                    <p:anim calcmode="lin" valueType="num">
                                      <p:cBhvr>
                                        <p:cTn id="149" dur="1000" fill="hold"/>
                                        <p:tgtEl>
                                          <p:spTgt spid="52"/>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fade">
                                      <p:cBhvr>
                                        <p:cTn id="152" dur="1000"/>
                                        <p:tgtEl>
                                          <p:spTgt spid="54"/>
                                        </p:tgtEl>
                                      </p:cBhvr>
                                    </p:animEffect>
                                    <p:anim calcmode="lin" valueType="num">
                                      <p:cBhvr>
                                        <p:cTn id="153" dur="1000" fill="hold"/>
                                        <p:tgtEl>
                                          <p:spTgt spid="54"/>
                                        </p:tgtEl>
                                        <p:attrNameLst>
                                          <p:attrName>ppt_x</p:attrName>
                                        </p:attrNameLst>
                                      </p:cBhvr>
                                      <p:tavLst>
                                        <p:tav tm="0">
                                          <p:val>
                                            <p:strVal val="#ppt_x"/>
                                          </p:val>
                                        </p:tav>
                                        <p:tav tm="100000">
                                          <p:val>
                                            <p:strVal val="#ppt_x"/>
                                          </p:val>
                                        </p:tav>
                                      </p:tavLst>
                                    </p:anim>
                                    <p:anim calcmode="lin" valueType="num">
                                      <p:cBhvr>
                                        <p:cTn id="154" dur="1000" fill="hold"/>
                                        <p:tgtEl>
                                          <p:spTgt spid="54"/>
                                        </p:tgtEl>
                                        <p:attrNameLst>
                                          <p:attrName>ppt_y</p:attrName>
                                        </p:attrNameLst>
                                      </p:cBhvr>
                                      <p:tavLst>
                                        <p:tav tm="0">
                                          <p:val>
                                            <p:strVal val="#ppt_y+.1"/>
                                          </p:val>
                                        </p:tav>
                                        <p:tav tm="100000">
                                          <p:val>
                                            <p:strVal val="#ppt_y"/>
                                          </p:val>
                                        </p:tav>
                                      </p:tavLst>
                                    </p:anim>
                                  </p:childTnLst>
                                </p:cTn>
                              </p:par>
                            </p:childTnLst>
                          </p:cTn>
                        </p:par>
                        <p:par>
                          <p:cTn id="155" fill="hold">
                            <p:stCondLst>
                              <p:cond delay="7000"/>
                            </p:stCondLst>
                            <p:childTnLst>
                              <p:par>
                                <p:cTn id="156" presetID="2" presetClass="entr" presetSubtype="4" fill="hold" nodeType="afterEffect">
                                  <p:stCondLst>
                                    <p:cond delay="0"/>
                                  </p:stCondLst>
                                  <p:childTnLst>
                                    <p:set>
                                      <p:cBhvr>
                                        <p:cTn id="157" dur="1" fill="hold">
                                          <p:stCondLst>
                                            <p:cond delay="0"/>
                                          </p:stCondLst>
                                        </p:cTn>
                                        <p:tgtEl>
                                          <p:spTgt spid="107"/>
                                        </p:tgtEl>
                                        <p:attrNameLst>
                                          <p:attrName>style.visibility</p:attrName>
                                        </p:attrNameLst>
                                      </p:cBhvr>
                                      <p:to>
                                        <p:strVal val="visible"/>
                                      </p:to>
                                    </p:set>
                                    <p:anim calcmode="lin" valueType="num">
                                      <p:cBhvr additive="base">
                                        <p:cTn id="158" dur="500" fill="hold"/>
                                        <p:tgtEl>
                                          <p:spTgt spid="107"/>
                                        </p:tgtEl>
                                        <p:attrNameLst>
                                          <p:attrName>ppt_x</p:attrName>
                                        </p:attrNameLst>
                                      </p:cBhvr>
                                      <p:tavLst>
                                        <p:tav tm="0">
                                          <p:val>
                                            <p:strVal val="#ppt_x"/>
                                          </p:val>
                                        </p:tav>
                                        <p:tav tm="100000">
                                          <p:val>
                                            <p:strVal val="#ppt_x"/>
                                          </p:val>
                                        </p:tav>
                                      </p:tavLst>
                                    </p:anim>
                                    <p:anim calcmode="lin" valueType="num">
                                      <p:cBhvr additive="base">
                                        <p:cTn id="159" dur="500" fill="hold"/>
                                        <p:tgtEl>
                                          <p:spTgt spid="107"/>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additive="base">
                                        <p:cTn id="162" dur="500" fill="hold"/>
                                        <p:tgtEl>
                                          <p:spTgt spid="78"/>
                                        </p:tgtEl>
                                        <p:attrNameLst>
                                          <p:attrName>ppt_x</p:attrName>
                                        </p:attrNameLst>
                                      </p:cBhvr>
                                      <p:tavLst>
                                        <p:tav tm="0">
                                          <p:val>
                                            <p:strVal val="#ppt_x"/>
                                          </p:val>
                                        </p:tav>
                                        <p:tav tm="100000">
                                          <p:val>
                                            <p:strVal val="#ppt_x"/>
                                          </p:val>
                                        </p:tav>
                                      </p:tavLst>
                                    </p:anim>
                                    <p:anim calcmode="lin" valueType="num">
                                      <p:cBhvr additive="base">
                                        <p:cTn id="163" dur="500" fill="hold"/>
                                        <p:tgtEl>
                                          <p:spTgt spid="78"/>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66"/>
                                        </p:tgtEl>
                                        <p:attrNameLst>
                                          <p:attrName>style.visibility</p:attrName>
                                        </p:attrNameLst>
                                      </p:cBhvr>
                                      <p:to>
                                        <p:strVal val="visible"/>
                                      </p:to>
                                    </p:set>
                                    <p:anim calcmode="lin" valueType="num">
                                      <p:cBhvr additive="base">
                                        <p:cTn id="166" dur="500" fill="hold"/>
                                        <p:tgtEl>
                                          <p:spTgt spid="66"/>
                                        </p:tgtEl>
                                        <p:attrNameLst>
                                          <p:attrName>ppt_x</p:attrName>
                                        </p:attrNameLst>
                                      </p:cBhvr>
                                      <p:tavLst>
                                        <p:tav tm="0">
                                          <p:val>
                                            <p:strVal val="#ppt_x"/>
                                          </p:val>
                                        </p:tav>
                                        <p:tav tm="100000">
                                          <p:val>
                                            <p:strVal val="#ppt_x"/>
                                          </p:val>
                                        </p:tav>
                                      </p:tavLst>
                                    </p:anim>
                                    <p:anim calcmode="lin" valueType="num">
                                      <p:cBhvr additive="base">
                                        <p:cTn id="167" dur="500" fill="hold"/>
                                        <p:tgtEl>
                                          <p:spTgt spid="66"/>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74"/>
                                        </p:tgtEl>
                                        <p:attrNameLst>
                                          <p:attrName>style.visibility</p:attrName>
                                        </p:attrNameLst>
                                      </p:cBhvr>
                                      <p:to>
                                        <p:strVal val="visible"/>
                                      </p:to>
                                    </p:set>
                                    <p:anim calcmode="lin" valueType="num">
                                      <p:cBhvr additive="base">
                                        <p:cTn id="170" dur="500" fill="hold"/>
                                        <p:tgtEl>
                                          <p:spTgt spid="74"/>
                                        </p:tgtEl>
                                        <p:attrNameLst>
                                          <p:attrName>ppt_x</p:attrName>
                                        </p:attrNameLst>
                                      </p:cBhvr>
                                      <p:tavLst>
                                        <p:tav tm="0">
                                          <p:val>
                                            <p:strVal val="#ppt_x"/>
                                          </p:val>
                                        </p:tav>
                                        <p:tav tm="100000">
                                          <p:val>
                                            <p:strVal val="#ppt_x"/>
                                          </p:val>
                                        </p:tav>
                                      </p:tavLst>
                                    </p:anim>
                                    <p:anim calcmode="lin" valueType="num">
                                      <p:cBhvr additive="base">
                                        <p:cTn id="171" dur="500" fill="hold"/>
                                        <p:tgtEl>
                                          <p:spTgt spid="74"/>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101"/>
                                        </p:tgtEl>
                                        <p:attrNameLst>
                                          <p:attrName>style.visibility</p:attrName>
                                        </p:attrNameLst>
                                      </p:cBhvr>
                                      <p:to>
                                        <p:strVal val="visible"/>
                                      </p:to>
                                    </p:set>
                                    <p:anim calcmode="lin" valueType="num">
                                      <p:cBhvr additive="base">
                                        <p:cTn id="174" dur="500" fill="hold"/>
                                        <p:tgtEl>
                                          <p:spTgt spid="101"/>
                                        </p:tgtEl>
                                        <p:attrNameLst>
                                          <p:attrName>ppt_x</p:attrName>
                                        </p:attrNameLst>
                                      </p:cBhvr>
                                      <p:tavLst>
                                        <p:tav tm="0">
                                          <p:val>
                                            <p:strVal val="#ppt_x"/>
                                          </p:val>
                                        </p:tav>
                                        <p:tav tm="100000">
                                          <p:val>
                                            <p:strVal val="#ppt_x"/>
                                          </p:val>
                                        </p:tav>
                                      </p:tavLst>
                                    </p:anim>
                                    <p:anim calcmode="lin" valueType="num">
                                      <p:cBhvr additive="base">
                                        <p:cTn id="175" dur="500" fill="hold"/>
                                        <p:tgtEl>
                                          <p:spTgt spid="101"/>
                                        </p:tgtEl>
                                        <p:attrNameLst>
                                          <p:attrName>ppt_y</p:attrName>
                                        </p:attrNameLst>
                                      </p:cBhvr>
                                      <p:tavLst>
                                        <p:tav tm="0">
                                          <p:val>
                                            <p:strVal val="1+#ppt_h/2"/>
                                          </p:val>
                                        </p:tav>
                                        <p:tav tm="100000">
                                          <p:val>
                                            <p:strVal val="#ppt_y"/>
                                          </p:val>
                                        </p:tav>
                                      </p:tavLst>
                                    </p:anim>
                                  </p:childTnLst>
                                </p:cTn>
                              </p:par>
                              <p:par>
                                <p:cTn id="176" presetID="2" presetClass="entr" presetSubtype="4" fill="hold" nodeType="withEffect">
                                  <p:stCondLst>
                                    <p:cond delay="0"/>
                                  </p:stCondLst>
                                  <p:childTnLst>
                                    <p:set>
                                      <p:cBhvr>
                                        <p:cTn id="177" dur="1" fill="hold">
                                          <p:stCondLst>
                                            <p:cond delay="0"/>
                                          </p:stCondLst>
                                        </p:cTn>
                                        <p:tgtEl>
                                          <p:spTgt spid="63"/>
                                        </p:tgtEl>
                                        <p:attrNameLst>
                                          <p:attrName>style.visibility</p:attrName>
                                        </p:attrNameLst>
                                      </p:cBhvr>
                                      <p:to>
                                        <p:strVal val="visible"/>
                                      </p:to>
                                    </p:set>
                                    <p:anim calcmode="lin" valueType="num">
                                      <p:cBhvr additive="base">
                                        <p:cTn id="178" dur="500" fill="hold"/>
                                        <p:tgtEl>
                                          <p:spTgt spid="63"/>
                                        </p:tgtEl>
                                        <p:attrNameLst>
                                          <p:attrName>ppt_x</p:attrName>
                                        </p:attrNameLst>
                                      </p:cBhvr>
                                      <p:tavLst>
                                        <p:tav tm="0">
                                          <p:val>
                                            <p:strVal val="#ppt_x"/>
                                          </p:val>
                                        </p:tav>
                                        <p:tav tm="100000">
                                          <p:val>
                                            <p:strVal val="#ppt_x"/>
                                          </p:val>
                                        </p:tav>
                                      </p:tavLst>
                                    </p:anim>
                                    <p:anim calcmode="lin" valueType="num">
                                      <p:cBhvr additive="base">
                                        <p:cTn id="179" dur="500" fill="hold"/>
                                        <p:tgtEl>
                                          <p:spTgt spid="63"/>
                                        </p:tgtEl>
                                        <p:attrNameLst>
                                          <p:attrName>ppt_y</p:attrName>
                                        </p:attrNameLst>
                                      </p:cBhvr>
                                      <p:tavLst>
                                        <p:tav tm="0">
                                          <p:val>
                                            <p:strVal val="1+#ppt_h/2"/>
                                          </p:val>
                                        </p:tav>
                                        <p:tav tm="100000">
                                          <p:val>
                                            <p:strVal val="#ppt_y"/>
                                          </p:val>
                                        </p:tav>
                                      </p:tavLst>
                                    </p:anim>
                                  </p:childTnLst>
                                </p:cTn>
                              </p:par>
                              <p:par>
                                <p:cTn id="180" presetID="2" presetClass="entr" presetSubtype="4" fill="hold" nodeType="withEffect">
                                  <p:stCondLst>
                                    <p:cond delay="0"/>
                                  </p:stCondLst>
                                  <p:childTnLst>
                                    <p:set>
                                      <p:cBhvr>
                                        <p:cTn id="181" dur="1" fill="hold">
                                          <p:stCondLst>
                                            <p:cond delay="0"/>
                                          </p:stCondLst>
                                        </p:cTn>
                                        <p:tgtEl>
                                          <p:spTgt spid="60"/>
                                        </p:tgtEl>
                                        <p:attrNameLst>
                                          <p:attrName>style.visibility</p:attrName>
                                        </p:attrNameLst>
                                      </p:cBhvr>
                                      <p:to>
                                        <p:strVal val="visible"/>
                                      </p:to>
                                    </p:set>
                                    <p:anim calcmode="lin" valueType="num">
                                      <p:cBhvr additive="base">
                                        <p:cTn id="182" dur="500" fill="hold"/>
                                        <p:tgtEl>
                                          <p:spTgt spid="60"/>
                                        </p:tgtEl>
                                        <p:attrNameLst>
                                          <p:attrName>ppt_x</p:attrName>
                                        </p:attrNameLst>
                                      </p:cBhvr>
                                      <p:tavLst>
                                        <p:tav tm="0">
                                          <p:val>
                                            <p:strVal val="#ppt_x"/>
                                          </p:val>
                                        </p:tav>
                                        <p:tav tm="100000">
                                          <p:val>
                                            <p:strVal val="#ppt_x"/>
                                          </p:val>
                                        </p:tav>
                                      </p:tavLst>
                                    </p:anim>
                                    <p:anim calcmode="lin" valueType="num">
                                      <p:cBhvr additive="base">
                                        <p:cTn id="183" dur="500" fill="hold"/>
                                        <p:tgtEl>
                                          <p:spTgt spid="60"/>
                                        </p:tgtEl>
                                        <p:attrNameLst>
                                          <p:attrName>ppt_y</p:attrName>
                                        </p:attrNameLst>
                                      </p:cBhvr>
                                      <p:tavLst>
                                        <p:tav tm="0">
                                          <p:val>
                                            <p:strVal val="1+#ppt_h/2"/>
                                          </p:val>
                                        </p:tav>
                                        <p:tav tm="100000">
                                          <p:val>
                                            <p:strVal val="#ppt_y"/>
                                          </p:val>
                                        </p:tav>
                                      </p:tavLst>
                                    </p:anim>
                                  </p:childTnLst>
                                </p:cTn>
                              </p:par>
                              <p:par>
                                <p:cTn id="184" presetID="2" presetClass="entr" presetSubtype="4"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additive="base">
                                        <p:cTn id="186" dur="500" fill="hold"/>
                                        <p:tgtEl>
                                          <p:spTgt spid="70"/>
                                        </p:tgtEl>
                                        <p:attrNameLst>
                                          <p:attrName>ppt_x</p:attrName>
                                        </p:attrNameLst>
                                      </p:cBhvr>
                                      <p:tavLst>
                                        <p:tav tm="0">
                                          <p:val>
                                            <p:strVal val="#ppt_x"/>
                                          </p:val>
                                        </p:tav>
                                        <p:tav tm="100000">
                                          <p:val>
                                            <p:strVal val="#ppt_x"/>
                                          </p:val>
                                        </p:tav>
                                      </p:tavLst>
                                    </p:anim>
                                    <p:anim calcmode="lin" valueType="num">
                                      <p:cBhvr additive="base">
                                        <p:cTn id="187" dur="500" fill="hold"/>
                                        <p:tgtEl>
                                          <p:spTgt spid="70"/>
                                        </p:tgtEl>
                                        <p:attrNameLst>
                                          <p:attrName>ppt_y</p:attrName>
                                        </p:attrNameLst>
                                      </p:cBhvr>
                                      <p:tavLst>
                                        <p:tav tm="0">
                                          <p:val>
                                            <p:strVal val="1+#ppt_h/2"/>
                                          </p:val>
                                        </p:tav>
                                        <p:tav tm="100000">
                                          <p:val>
                                            <p:strVal val="#ppt_y"/>
                                          </p:val>
                                        </p:tav>
                                      </p:tavLst>
                                    </p:anim>
                                  </p:childTnLst>
                                </p:cTn>
                              </p:par>
                            </p:childTnLst>
                          </p:cTn>
                        </p:par>
                        <p:par>
                          <p:cTn id="188" fill="hold">
                            <p:stCondLst>
                              <p:cond delay="7500"/>
                            </p:stCondLst>
                            <p:childTnLst>
                              <p:par>
                                <p:cTn id="189" presetID="22" presetClass="entr" presetSubtype="4" fill="hold" grpId="0" nodeType="afterEffect">
                                  <p:stCondLst>
                                    <p:cond delay="1000"/>
                                  </p:stCondLst>
                                  <p:childTnLst>
                                    <p:set>
                                      <p:cBhvr>
                                        <p:cTn id="190" dur="1" fill="hold">
                                          <p:stCondLst>
                                            <p:cond delay="0"/>
                                          </p:stCondLst>
                                        </p:cTn>
                                        <p:tgtEl>
                                          <p:spTgt spid="61"/>
                                        </p:tgtEl>
                                        <p:attrNameLst>
                                          <p:attrName>style.visibility</p:attrName>
                                        </p:attrNameLst>
                                      </p:cBhvr>
                                      <p:to>
                                        <p:strVal val="visible"/>
                                      </p:to>
                                    </p:set>
                                    <p:animEffect transition="in" filter="wipe(down)">
                                      <p:cBhvr>
                                        <p:cTn id="191" dur="500"/>
                                        <p:tgtEl>
                                          <p:spTgt spid="61"/>
                                        </p:tgtEl>
                                      </p:cBhvr>
                                    </p:animEffect>
                                  </p:childTnLst>
                                </p:cTn>
                              </p:par>
                              <p:par>
                                <p:cTn id="192" presetID="22" presetClass="entr" presetSubtype="4" fill="hold" grpId="0" nodeType="withEffect">
                                  <p:stCondLst>
                                    <p:cond delay="300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par>
                                <p:cTn id="195" presetID="22" presetClass="entr" presetSubtype="4" fill="hold" grpId="0" nodeType="withEffect">
                                  <p:stCondLst>
                                    <p:cond delay="4000"/>
                                  </p:stCondLst>
                                  <p:childTnLst>
                                    <p:set>
                                      <p:cBhvr>
                                        <p:cTn id="196" dur="1" fill="hold">
                                          <p:stCondLst>
                                            <p:cond delay="0"/>
                                          </p:stCondLst>
                                        </p:cTn>
                                        <p:tgtEl>
                                          <p:spTgt spid="67"/>
                                        </p:tgtEl>
                                        <p:attrNameLst>
                                          <p:attrName>style.visibility</p:attrName>
                                        </p:attrNameLst>
                                      </p:cBhvr>
                                      <p:to>
                                        <p:strVal val="visible"/>
                                      </p:to>
                                    </p:set>
                                    <p:animEffect transition="in" filter="wipe(down)">
                                      <p:cBhvr>
                                        <p:cTn id="197" dur="500"/>
                                        <p:tgtEl>
                                          <p:spTgt spid="67"/>
                                        </p:tgtEl>
                                      </p:cBhvr>
                                    </p:animEffect>
                                  </p:childTnLst>
                                </p:cTn>
                              </p:par>
                              <p:par>
                                <p:cTn id="198" presetID="22" presetClass="entr" presetSubtype="4" fill="hold" grpId="0" nodeType="withEffect">
                                  <p:stCondLst>
                                    <p:cond delay="5000"/>
                                  </p:stCondLst>
                                  <p:childTnLst>
                                    <p:set>
                                      <p:cBhvr>
                                        <p:cTn id="199" dur="1" fill="hold">
                                          <p:stCondLst>
                                            <p:cond delay="0"/>
                                          </p:stCondLst>
                                        </p:cTn>
                                        <p:tgtEl>
                                          <p:spTgt spid="68"/>
                                        </p:tgtEl>
                                        <p:attrNameLst>
                                          <p:attrName>style.visibility</p:attrName>
                                        </p:attrNameLst>
                                      </p:cBhvr>
                                      <p:to>
                                        <p:strVal val="visible"/>
                                      </p:to>
                                    </p:set>
                                    <p:animEffect transition="in" filter="wipe(down)">
                                      <p:cBhvr>
                                        <p:cTn id="200" dur="500"/>
                                        <p:tgtEl>
                                          <p:spTgt spid="68"/>
                                        </p:tgtEl>
                                      </p:cBhvr>
                                    </p:animEffect>
                                  </p:childTnLst>
                                </p:cTn>
                              </p:par>
                              <p:par>
                                <p:cTn id="201" presetID="22" presetClass="entr" presetSubtype="4" fill="hold" grpId="0" nodeType="withEffect">
                                  <p:stCondLst>
                                    <p:cond delay="6250"/>
                                  </p:stCondLst>
                                  <p:childTnLst>
                                    <p:set>
                                      <p:cBhvr>
                                        <p:cTn id="202" dur="1" fill="hold">
                                          <p:stCondLst>
                                            <p:cond delay="0"/>
                                          </p:stCondLst>
                                        </p:cTn>
                                        <p:tgtEl>
                                          <p:spTgt spid="72"/>
                                        </p:tgtEl>
                                        <p:attrNameLst>
                                          <p:attrName>style.visibility</p:attrName>
                                        </p:attrNameLst>
                                      </p:cBhvr>
                                      <p:to>
                                        <p:strVal val="visible"/>
                                      </p:to>
                                    </p:set>
                                    <p:animEffect transition="in" filter="wipe(down)">
                                      <p:cBhvr>
                                        <p:cTn id="203" dur="500"/>
                                        <p:tgtEl>
                                          <p:spTgt spid="72"/>
                                        </p:tgtEl>
                                      </p:cBhvr>
                                    </p:animEffect>
                                  </p:childTnLst>
                                </p:cTn>
                              </p:par>
                              <p:par>
                                <p:cTn id="204" presetID="22" presetClass="entr" presetSubtype="4" fill="hold" grpId="0" nodeType="withEffect">
                                  <p:stCondLst>
                                    <p:cond delay="7750"/>
                                  </p:stCondLst>
                                  <p:childTnLst>
                                    <p:set>
                                      <p:cBhvr>
                                        <p:cTn id="205" dur="1" fill="hold">
                                          <p:stCondLst>
                                            <p:cond delay="0"/>
                                          </p:stCondLst>
                                        </p:cTn>
                                        <p:tgtEl>
                                          <p:spTgt spid="76"/>
                                        </p:tgtEl>
                                        <p:attrNameLst>
                                          <p:attrName>style.visibility</p:attrName>
                                        </p:attrNameLst>
                                      </p:cBhvr>
                                      <p:to>
                                        <p:strVal val="visible"/>
                                      </p:to>
                                    </p:set>
                                    <p:animEffect transition="in" filter="wipe(down)">
                                      <p:cBhvr>
                                        <p:cTn id="206" dur="500"/>
                                        <p:tgtEl>
                                          <p:spTgt spid="76"/>
                                        </p:tgtEl>
                                      </p:cBhvr>
                                    </p:animEffect>
                                  </p:childTnLst>
                                </p:cTn>
                              </p:par>
                              <p:par>
                                <p:cTn id="207" presetID="22" presetClass="entr" presetSubtype="4" fill="hold" grpId="0" nodeType="withEffect">
                                  <p:stCondLst>
                                    <p:cond delay="9000"/>
                                  </p:stCondLst>
                                  <p:childTnLst>
                                    <p:set>
                                      <p:cBhvr>
                                        <p:cTn id="208" dur="1" fill="hold">
                                          <p:stCondLst>
                                            <p:cond delay="0"/>
                                          </p:stCondLst>
                                        </p:cTn>
                                        <p:tgtEl>
                                          <p:spTgt spid="98"/>
                                        </p:tgtEl>
                                        <p:attrNameLst>
                                          <p:attrName>style.visibility</p:attrName>
                                        </p:attrNameLst>
                                      </p:cBhvr>
                                      <p:to>
                                        <p:strVal val="visible"/>
                                      </p:to>
                                    </p:set>
                                    <p:animEffect transition="in" filter="wipe(down)">
                                      <p:cBhvr>
                                        <p:cTn id="209" dur="500"/>
                                        <p:tgtEl>
                                          <p:spTgt spid="98"/>
                                        </p:tgtEl>
                                      </p:cBhvr>
                                    </p:animEffect>
                                  </p:childTnLst>
                                </p:cTn>
                              </p:par>
                              <p:par>
                                <p:cTn id="210" presetID="22" presetClass="entr" presetSubtype="4" fill="hold" grpId="0" nodeType="withEffect">
                                  <p:stCondLst>
                                    <p:cond delay="10250"/>
                                  </p:stCondLst>
                                  <p:childTnLst>
                                    <p:set>
                                      <p:cBhvr>
                                        <p:cTn id="211" dur="1" fill="hold">
                                          <p:stCondLst>
                                            <p:cond delay="0"/>
                                          </p:stCondLst>
                                        </p:cTn>
                                        <p:tgtEl>
                                          <p:spTgt spid="99"/>
                                        </p:tgtEl>
                                        <p:attrNameLst>
                                          <p:attrName>style.visibility</p:attrName>
                                        </p:attrNameLst>
                                      </p:cBhvr>
                                      <p:to>
                                        <p:strVal val="visible"/>
                                      </p:to>
                                    </p:set>
                                    <p:animEffect transition="in" filter="wipe(down)">
                                      <p:cBhvr>
                                        <p:cTn id="2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21" grpId="0" animBg="1"/>
      <p:bldP spid="22" grpId="0" animBg="1"/>
      <p:bldP spid="23" grpId="0" animBg="1"/>
      <p:bldP spid="25" grpId="0" animBg="1"/>
      <p:bldP spid="5" grpId="0" animBg="1"/>
      <p:bldP spid="27" grpId="0" animBg="1"/>
      <p:bldP spid="28" grpId="0" animBg="1"/>
      <p:bldP spid="29" grpId="0" animBg="1"/>
      <p:bldP spid="30" grpId="0" animBg="1"/>
      <p:bldP spid="32" grpId="0" animBg="1"/>
      <p:bldP spid="33" grpId="0" animBg="1"/>
      <p:bldP spid="34" grpId="0" animBg="1"/>
      <p:bldP spid="61" grpId="0" animBg="1"/>
      <p:bldP spid="64" grpId="0" animBg="1"/>
      <p:bldP spid="67" grpId="0" animBg="1"/>
      <p:bldP spid="68" grpId="0" animBg="1"/>
      <p:bldP spid="72" grpId="0" animBg="1"/>
      <p:bldP spid="76" grpId="0" animBg="1"/>
      <p:bldP spid="31" grpId="0" animBg="1"/>
      <p:bldP spid="98"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23" name="Imagen 22"/>
          <p:cNvPicPr>
            <a:picLocks noChangeAspect="1"/>
          </p:cNvPicPr>
          <p:nvPr/>
        </p:nvPicPr>
        <p:blipFill>
          <a:blip r:embed="rId4"/>
          <a:stretch>
            <a:fillRect/>
          </a:stretch>
        </p:blipFill>
        <p:spPr>
          <a:xfrm>
            <a:off x="457782" y="-414624"/>
            <a:ext cx="8163252" cy="571244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8787">
            <a:off x="-264012" y="1340436"/>
            <a:ext cx="2027973" cy="1292060"/>
          </a:xfrm>
          <a:prstGeom prst="rect">
            <a:avLst/>
          </a:prstGeom>
        </p:spPr>
      </p:pic>
      <p:pic>
        <p:nvPicPr>
          <p:cNvPr id="25" name="Imagen 24"/>
          <p:cNvPicPr>
            <a:picLocks noChangeAspect="1"/>
          </p:cNvPicPr>
          <p:nvPr/>
        </p:nvPicPr>
        <p:blipFill>
          <a:blip r:embed="rId6"/>
          <a:stretch>
            <a:fillRect/>
          </a:stretch>
        </p:blipFill>
        <p:spPr>
          <a:xfrm>
            <a:off x="7464210" y="-96252"/>
            <a:ext cx="1828959" cy="7785267"/>
          </a:xfrm>
          <a:prstGeom prst="rect">
            <a:avLst/>
          </a:prstGeom>
        </p:spPr>
      </p:pic>
    </p:spTree>
    <p:extLst>
      <p:ext uri="{BB962C8B-B14F-4D97-AF65-F5344CB8AC3E}">
        <p14:creationId xmlns:p14="http://schemas.microsoft.com/office/powerpoint/2010/main" val="198500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13210</TotalTime>
  <Words>5193</Words>
  <Application>Microsoft Office PowerPoint</Application>
  <PresentationFormat>Presentación en pantalla (4:3)</PresentationFormat>
  <Paragraphs>422</Paragraphs>
  <Slides>33</Slides>
  <Notes>33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33</vt:i4>
      </vt:variant>
    </vt:vector>
  </HeadingPairs>
  <TitlesOfParts>
    <vt:vector size="47" baseType="lpstr">
      <vt:lpstr>Arial</vt:lpstr>
      <vt:lpstr>Arial Narrow</vt:lpstr>
      <vt:lpstr>Bauhaus 93</vt:lpstr>
      <vt:lpstr>Calibri</vt:lpstr>
      <vt:lpstr>Calibri Light</vt:lpstr>
      <vt:lpstr>Courier New</vt:lpstr>
      <vt:lpstr>Gadugi</vt:lpstr>
      <vt:lpstr>Kids</vt:lpstr>
      <vt:lpstr>Kristen ITC</vt:lpstr>
      <vt:lpstr>Palatino Linotype</vt:lpstr>
      <vt:lpstr>Times New Roman</vt:lpstr>
      <vt:lpstr>Tiza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Guillen Martinez</dc:creator>
  <cp:lastModifiedBy>Daniel Guillen Martinez</cp:lastModifiedBy>
  <cp:revision>257</cp:revision>
  <cp:lastPrinted>2017-07-10T16:52:06Z</cp:lastPrinted>
  <dcterms:created xsi:type="dcterms:W3CDTF">2017-07-01T11:56:29Z</dcterms:created>
  <dcterms:modified xsi:type="dcterms:W3CDTF">2018-04-13T14:41:52Z</dcterms:modified>
</cp:coreProperties>
</file>