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15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8866E0-8777-48BB-9D9E-48AD9F924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AEFA39-5A56-4128-9150-CB161AEA2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A8745D-891D-4DA3-934D-6A4F3D77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6BB14A-5C9C-436F-8246-190DA0CD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BA049C6-8FFF-49AE-B266-F2B2A204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504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992C7F-A2AC-4DA3-B6CB-E485AE34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4A1AB45-E443-4B9C-AACF-301E0617F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984FEFA-59B5-46FB-88F9-646A3C21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54F645-A975-4D02-8348-A629B409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556BAF-64B6-4FE9-8A11-3368C816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972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03B60BF-3CF7-4079-A2DA-D437E8319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98BCD9D-A9FE-4E5F-A243-383E634BC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77D904-66D0-4DA1-9C99-8924EE6F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D06A34-9550-4A67-9E62-1298D873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3FE77B-E66A-40CF-859C-1B580CA2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38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7B10F5-047C-4BA6-9B67-7AA6C52E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33E107-4307-463B-A28C-CEAC87D2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0677CC-5CDB-4194-BF6C-C24C4FB6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8B4D85-8B37-4A94-85C8-6E05CB2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64EA5A-3CDB-4AE1-BC13-ADF5DA5F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043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17235B-5983-4C26-B2CE-A296F8A6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AD202F-9848-4997-A6DA-0202B05C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D56800-86D4-470B-B0A7-BF713041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2E2038-19F8-4EB3-9822-19D64101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4E4228B-6872-43B8-888F-EA06DE5C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42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05FE44-470E-426B-A8EB-78DB6DB9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033B74-C0F3-4AAE-A99F-3AB2BFDBD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3B12F87-D193-4251-830D-8F1BF7B78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D9ED10-7CEA-491A-ABEB-919C8EAD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402B041-C552-4245-A499-D6ECC554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DEA3403-41D5-4BE5-AA31-A9B53FCD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11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F2427F-198B-4FC7-92A8-091FF3CC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49422E-107B-4935-85E4-AF109160D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2567C9F-A9CE-4477-938A-4A1760B1B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7CF47BD-A891-4B96-B8ED-62F34438E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BBB0E1-4F31-412C-B31A-EE5A75A62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580C81F-4F44-487A-A272-0EE4B439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6AD5B-7393-4505-AA04-21DAA95A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B6B6B47-FA31-4D32-A740-E9837E63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36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D97C65-52B6-49A2-AD4E-20FC362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2D65CD-E21F-4AEC-9247-5E3858C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54DD026-483C-462D-82BC-DF4764EF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0AF2474-108E-4AB9-A008-C4601547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36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6CF4294-4332-4E7B-9CBE-392EEA2F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2D3AA99-1DA4-478F-A1DF-ECB73672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9BADFE-F2B5-4FEB-8DD2-3636EC49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084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E31AB7-FD73-4B80-94E9-6635882C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8DEDB7-4677-4460-BEDC-49650B3F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3E1589-FF3C-4711-BFD8-F2E78609C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E98CBAE-5CBD-4DFD-9621-A37FF0AF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7E17C-C2CC-4B13-8A24-FC65FB56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C1C216-9BE4-4CC2-8653-0D80CBA2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69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6E262E-DBD5-4C45-8419-8E35A56D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9F6A3C5-E8B8-4F22-9C03-C09059F4F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E67A09F-80AD-4CC2-9929-A8B4BCF58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F25F91-4E89-434B-86D2-C702D212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B4CB89F-4B5D-49EB-8385-A61F994A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7D67210-5F7A-4D8A-AB60-6A51CA22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22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C4DD0E1-D0DC-4662-ADAE-1307E6FC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6FE4BBA-DB59-400F-8356-2C3B0FB0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1BD619-BDBD-4832-9E5C-F328FDB5A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1491-A6D7-4385-A117-F54B0D4A5653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F7A41A-6ACA-4600-AC96-1728B6693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51B8E2-23D6-4274-9EAD-4F48A6BBB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AC2F-4AAE-481A-A904-02048B5BE5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98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i.org/" TargetMode="External"/><Relationship Id="rId2" Type="http://schemas.openxmlformats.org/officeDocument/2006/relationships/hyperlink" Target="http://www.eurofedo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02662B-41BE-43AE-94F5-D4B3C192C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2428"/>
            <a:ext cx="9144000" cy="291753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  <a:t>SATSE</a:t>
            </a:r>
            <a:br>
              <a:rPr lang="ca-E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ca-E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  <a:t>SINDICAT D’INFERMERIA</a:t>
            </a:r>
            <a:r>
              <a:rPr lang="ca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ca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ca-E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075" name="Subtítulo 2">
            <a:extLst>
              <a:ext uri="{FF2B5EF4-FFF2-40B4-BE49-F238E27FC236}">
                <a16:creationId xmlns:a16="http://schemas.microsoft.com/office/drawing/2014/main" xmlns="" id="{048B8234-E337-4275-B64E-748D053C3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8350"/>
            <a:ext cx="9144000" cy="3255963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s-ES" sz="3600" b="1" dirty="0"/>
              <a:t>DAVID OLIVER VILAR</a:t>
            </a:r>
          </a:p>
        </p:txBody>
      </p:sp>
      <p:pic>
        <p:nvPicPr>
          <p:cNvPr id="3076" name="Picture 5" descr="C:\Users\PC\Favorites\Pictures\montage3.jpg">
            <a:extLst>
              <a:ext uri="{FF2B5EF4-FFF2-40B4-BE49-F238E27FC236}">
                <a16:creationId xmlns:a16="http://schemas.microsoft.com/office/drawing/2014/main" xmlns="" id="{EFD0B07D-32A8-43E7-8D8C-E52E5820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276045"/>
            <a:ext cx="6953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5">
            <a:extLst>
              <a:ext uri="{FF2B5EF4-FFF2-40B4-BE49-F238E27FC236}">
                <a16:creationId xmlns:a16="http://schemas.microsoft.com/office/drawing/2014/main" xmlns="" id="{7534A6C3-5493-475D-A34E-9B177E74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369888"/>
            <a:ext cx="13350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A056F4-CECE-484C-979B-302C6B0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SATSE I LA INFERMERA DE SALUT I ESCOLA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826F8D-57F6-4A40-A4C8-70D21CCE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9285"/>
            <a:ext cx="10515600" cy="3727677"/>
          </a:xfrm>
        </p:spPr>
        <p:txBody>
          <a:bodyPr/>
          <a:lstStyle/>
          <a:p>
            <a:r>
              <a:rPr lang="es-ES" dirty="0" err="1"/>
              <a:t>Hem</a:t>
            </a:r>
            <a:r>
              <a:rPr lang="es-ES" dirty="0"/>
              <a:t> </a:t>
            </a:r>
            <a:r>
              <a:rPr lang="es-ES" dirty="0" err="1"/>
              <a:t>demanat</a:t>
            </a:r>
            <a:r>
              <a:rPr lang="es-ES" dirty="0"/>
              <a:t> </a:t>
            </a:r>
            <a:r>
              <a:rPr lang="es-ES" dirty="0" err="1"/>
              <a:t>insistentment</a:t>
            </a:r>
            <a:r>
              <a:rPr lang="es-ES" dirty="0"/>
              <a:t> a diversos fórums la </a:t>
            </a:r>
            <a:r>
              <a:rPr lang="es-ES" dirty="0" err="1"/>
              <a:t>necessitat</a:t>
            </a:r>
            <a:r>
              <a:rPr lang="es-ES" dirty="0"/>
              <a:t> i la </a:t>
            </a:r>
            <a:r>
              <a:rPr lang="es-ES" dirty="0" err="1"/>
              <a:t>urgència</a:t>
            </a:r>
            <a:r>
              <a:rPr lang="es-ES" dirty="0"/>
              <a:t> del </a:t>
            </a:r>
            <a:r>
              <a:rPr lang="es-ES" dirty="0" err="1"/>
              <a:t>reconeixement</a:t>
            </a:r>
            <a:r>
              <a:rPr lang="es-ES" dirty="0"/>
              <a:t> de la </a:t>
            </a:r>
            <a:r>
              <a:rPr lang="es-ES" dirty="0" err="1"/>
              <a:t>infermeria</a:t>
            </a:r>
            <a:r>
              <a:rPr lang="es-ES" dirty="0"/>
              <a:t> de </a:t>
            </a:r>
            <a:r>
              <a:rPr lang="es-ES" dirty="0" err="1"/>
              <a:t>salut</a:t>
            </a:r>
            <a:r>
              <a:rPr lang="es-ES" dirty="0"/>
              <a:t> i </a:t>
            </a:r>
            <a:r>
              <a:rPr lang="es-ES" dirty="0" err="1"/>
              <a:t>escola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ara:</a:t>
            </a:r>
          </a:p>
          <a:p>
            <a:pPr lvl="1"/>
            <a:r>
              <a:rPr lang="es-ES" dirty="0"/>
              <a:t>A la mesa de </a:t>
            </a:r>
            <a:r>
              <a:rPr lang="es-ES" dirty="0" err="1"/>
              <a:t>treball</a:t>
            </a:r>
            <a:r>
              <a:rPr lang="es-ES" dirty="0"/>
              <a:t> del </a:t>
            </a:r>
            <a:r>
              <a:rPr lang="es-ES" dirty="0" err="1"/>
              <a:t>Departament</a:t>
            </a:r>
            <a:r>
              <a:rPr lang="es-ES" dirty="0"/>
              <a:t> de </a:t>
            </a:r>
            <a:r>
              <a:rPr lang="es-ES" dirty="0" err="1"/>
              <a:t>Salut</a:t>
            </a:r>
            <a:r>
              <a:rPr lang="es-ES" dirty="0"/>
              <a:t> sobre </a:t>
            </a:r>
            <a:r>
              <a:rPr lang="es-ES" dirty="0" err="1"/>
              <a:t>l’ENAPISC</a:t>
            </a:r>
            <a:r>
              <a:rPr lang="es-ES" dirty="0"/>
              <a:t> (</a:t>
            </a:r>
            <a:r>
              <a:rPr lang="es-ES" dirty="0" err="1"/>
              <a:t>Estratègia</a:t>
            </a:r>
            <a:r>
              <a:rPr lang="es-ES" dirty="0"/>
              <a:t> Nacional </a:t>
            </a:r>
            <a:r>
              <a:rPr lang="es-ES" dirty="0" err="1"/>
              <a:t>d’Atenció</a:t>
            </a:r>
            <a:r>
              <a:rPr lang="es-ES" dirty="0"/>
              <a:t> </a:t>
            </a:r>
            <a:r>
              <a:rPr lang="es-ES" dirty="0" err="1"/>
              <a:t>Primària</a:t>
            </a:r>
            <a:r>
              <a:rPr lang="es-ES" dirty="0"/>
              <a:t> i </a:t>
            </a:r>
            <a:r>
              <a:rPr lang="es-ES" dirty="0" err="1"/>
              <a:t>Salut</a:t>
            </a:r>
            <a:r>
              <a:rPr lang="es-ES" dirty="0"/>
              <a:t> </a:t>
            </a:r>
            <a:r>
              <a:rPr lang="es-ES" dirty="0" err="1"/>
              <a:t>Comunitària</a:t>
            </a:r>
            <a:r>
              <a:rPr lang="es-ES" dirty="0"/>
              <a:t>).</a:t>
            </a:r>
          </a:p>
          <a:p>
            <a:pPr lvl="1"/>
            <a:r>
              <a:rPr lang="es-ES" dirty="0"/>
              <a:t>A la taula negociadora del II </a:t>
            </a:r>
            <a:r>
              <a:rPr lang="es-ES" dirty="0" err="1"/>
              <a:t>Conveni</a:t>
            </a:r>
            <a:r>
              <a:rPr lang="es-ES" dirty="0"/>
              <a:t> SISCAT.</a:t>
            </a:r>
          </a:p>
          <a:p>
            <a:pPr lvl="1"/>
            <a:r>
              <a:rPr lang="es-ES" dirty="0"/>
              <a:t>A la Mesa de la </a:t>
            </a:r>
            <a:r>
              <a:rPr lang="es-ES" dirty="0" err="1"/>
              <a:t>Professió</a:t>
            </a:r>
            <a:r>
              <a:rPr lang="es-ES" dirty="0"/>
              <a:t> conformada per SATSE i </a:t>
            </a:r>
            <a:r>
              <a:rPr lang="es-ES" dirty="0" err="1"/>
              <a:t>pel</a:t>
            </a:r>
            <a:r>
              <a:rPr lang="es-ES" dirty="0"/>
              <a:t> Consell General de </a:t>
            </a:r>
            <a:r>
              <a:rPr lang="es-ES" dirty="0" err="1"/>
              <a:t>Col·legis</a:t>
            </a:r>
            <a:r>
              <a:rPr lang="es-ES" dirty="0"/>
              <a:t> </a:t>
            </a:r>
            <a:r>
              <a:rPr lang="es-ES" dirty="0" err="1"/>
              <a:t>d’Infermeres</a:t>
            </a:r>
            <a:r>
              <a:rPr lang="es-ES" dirty="0"/>
              <a:t> i </a:t>
            </a:r>
            <a:r>
              <a:rPr lang="es-ES" dirty="0" err="1"/>
              <a:t>Infermers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A diversos </a:t>
            </a:r>
            <a:r>
              <a:rPr lang="es-ES" dirty="0" err="1"/>
              <a:t>mitjans</a:t>
            </a:r>
            <a:r>
              <a:rPr lang="es-ES" dirty="0"/>
              <a:t> de </a:t>
            </a:r>
            <a:r>
              <a:rPr lang="es-ES" dirty="0" err="1"/>
              <a:t>comunicació</a:t>
            </a:r>
            <a:r>
              <a:rPr lang="es-ES" dirty="0"/>
              <a:t>: </a:t>
            </a:r>
            <a:r>
              <a:rPr lang="es-ES" dirty="0" err="1"/>
              <a:t>premsa</a:t>
            </a:r>
            <a:r>
              <a:rPr lang="es-ES" dirty="0"/>
              <a:t>, </a:t>
            </a:r>
            <a:r>
              <a:rPr lang="es-ES" dirty="0" err="1"/>
              <a:t>televisió</a:t>
            </a:r>
            <a:r>
              <a:rPr lang="es-ES" dirty="0"/>
              <a:t>, </a:t>
            </a:r>
            <a:r>
              <a:rPr lang="es-ES" dirty="0" err="1"/>
              <a:t>ràdio</a:t>
            </a:r>
            <a:r>
              <a:rPr lang="es-ES" dirty="0"/>
              <a:t>, </a:t>
            </a:r>
            <a:r>
              <a:rPr lang="es-ES" dirty="0" err="1"/>
              <a:t>xarxes</a:t>
            </a:r>
            <a:r>
              <a:rPr lang="es-ES" dirty="0"/>
              <a:t>, …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85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BEAAF4-1B62-4EC5-8475-AD38DAB3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GRÀCIES PER LA SEVA ATENCIÓ</a:t>
            </a:r>
            <a:endParaRPr lang="es-ES" dirty="0"/>
          </a:p>
        </p:txBody>
      </p:sp>
      <p:pic>
        <p:nvPicPr>
          <p:cNvPr id="1026" name="Picture 2" descr="http://acise.cat/wp-content/uploads/2018/03/7d02cc092de807aad81e0ac56e00e0fb.jpg">
            <a:extLst>
              <a:ext uri="{FF2B5EF4-FFF2-40B4-BE49-F238E27FC236}">
                <a16:creationId xmlns:a16="http://schemas.microsoft.com/office/drawing/2014/main" xmlns="" id="{2A24920B-778E-41EB-9252-ECCCE87ECB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270" y="1825625"/>
            <a:ext cx="9568543" cy="47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63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5">
            <a:extLst>
              <a:ext uri="{FF2B5EF4-FFF2-40B4-BE49-F238E27FC236}">
                <a16:creationId xmlns:a16="http://schemas.microsoft.com/office/drawing/2014/main" xmlns="" id="{F4700190-49D5-4865-9C6B-B82EA462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75" y="7032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DAF77B-BA50-4AA7-9785-338DCDAF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38" y="390882"/>
            <a:ext cx="10515600" cy="1325563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QUI SOM ?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2B9AA9-31B1-4EC4-AD37-A1D75F6D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163"/>
            <a:ext cx="10515600" cy="435133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a-E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a-ES" sz="5100" b="1" dirty="0"/>
              <a:t>Amb 30 anys d’història, el Sindicat d’Infermeria -SATSE- és una organització formada per més de </a:t>
            </a:r>
            <a:r>
              <a:rPr lang="ca-ES" sz="5100" b="1" dirty="0" smtClean="0"/>
              <a:t>100.000 </a:t>
            </a:r>
            <a:r>
              <a:rPr lang="ca-ES" sz="5100" b="1" dirty="0"/>
              <a:t>professionals d’infermeria associats i milers d’ estudiants adherits.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a-ES" sz="5100" b="1" dirty="0"/>
              <a:t> Comptem amb una implantació majoritària en el sector sanitari i ens caracteritzem per la defensa dels infermers, llevadores i fisioterapeutes.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5100" b="1" dirty="0"/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a-ES" sz="5100" b="1" dirty="0"/>
              <a:t>Allunyats de partits i d’ideologies polítiques i de finançament públic.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a-ES" sz="5100" b="1" dirty="0"/>
              <a:t>Respectem el pluralisme dels afiliats i dels alumnes adherits.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4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59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D451FB-C06D-4049-BA9E-9D154BA0BA5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QUÈ VOLEM?</a:t>
            </a:r>
          </a:p>
        </p:txBody>
      </p:sp>
      <p:sp>
        <p:nvSpPr>
          <p:cNvPr id="5123" name="Marcador de contenido 2">
            <a:extLst>
              <a:ext uri="{FF2B5EF4-FFF2-40B4-BE49-F238E27FC236}">
                <a16:creationId xmlns:a16="http://schemas.microsoft.com/office/drawing/2014/main" xmlns="" id="{F9625E65-1244-4B6A-B843-30D32E44C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a-ES" altLang="es-ES" sz="3200" b="1" dirty="0"/>
              <a:t>Per a SATSE, els aspectes estrictament </a:t>
            </a:r>
            <a:r>
              <a:rPr lang="ca-ES" altLang="es-ES" sz="3200" b="1" dirty="0" smtClean="0"/>
              <a:t>professionals/laboral  </a:t>
            </a:r>
            <a:r>
              <a:rPr lang="ca-ES" altLang="es-ES" sz="3200" b="1" dirty="0"/>
              <a:t>són part fonamental de la nostra activitat. </a:t>
            </a:r>
          </a:p>
          <a:p>
            <a:pPr algn="just" eaLnBrk="1" hangingPunct="1"/>
            <a:r>
              <a:rPr lang="ca-ES" altLang="es-ES" sz="3200" b="1" dirty="0"/>
              <a:t>Lluitem per aconseguir el desenvolupament professional amb el reconeixement social i científic dins l’estructura sanitària, així com el desenvolupament de les Especialitats. </a:t>
            </a:r>
          </a:p>
          <a:p>
            <a:pPr algn="just" eaLnBrk="1" hangingPunct="1"/>
            <a:r>
              <a:rPr lang="ca-ES" altLang="es-ES" sz="3200" b="1" dirty="0"/>
              <a:t>De la mateixa manera participem activament en àrees vinculades a la salut laboral, l’ocupació, la formació, la cooperació internacional. </a:t>
            </a:r>
          </a:p>
          <a:p>
            <a:pPr eaLnBrk="1" hangingPunct="1"/>
            <a:endParaRPr lang="ca-ES" altLang="es-ES" dirty="0"/>
          </a:p>
        </p:txBody>
      </p:sp>
      <p:pic>
        <p:nvPicPr>
          <p:cNvPr id="5124" name="Imagen 5">
            <a:extLst>
              <a:ext uri="{FF2B5EF4-FFF2-40B4-BE49-F238E27FC236}">
                <a16:creationId xmlns:a16="http://schemas.microsoft.com/office/drawing/2014/main" xmlns="" id="{5B93190D-7946-4738-BBEC-8C0C9B6C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68288"/>
            <a:ext cx="566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34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F42DD0-69AA-4679-BF58-1D86A3DECF4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QUÈ GARANTIM?</a:t>
            </a:r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xmlns="" id="{FF3BFC2F-619C-48BA-A625-B4AB15967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a-ES" altLang="es-ES" sz="3600" b="1" dirty="0"/>
              <a:t>SATSE ha aconseguit portar la veu de la Infermeria a tots els àmbits de negociació i presa de decisions.</a:t>
            </a:r>
          </a:p>
          <a:p>
            <a:pPr algn="just" eaLnBrk="1" hangingPunct="1"/>
            <a:r>
              <a:rPr lang="ca-ES" altLang="es-ES" sz="3600" b="1" dirty="0"/>
              <a:t> Jove, dinàmic i progressista, el Sindicat d’Infermeria treballa per a garantir els drets de les infermeres i la seva defensa, representant-los i oferint-los tot el recolzament informatiu, jurídic, formatiu i sindical què puguin necessitar.</a:t>
            </a:r>
          </a:p>
          <a:p>
            <a:pPr eaLnBrk="1" hangingPunct="1"/>
            <a:endParaRPr lang="ca-ES" altLang="es-ES" dirty="0"/>
          </a:p>
        </p:txBody>
      </p:sp>
      <p:pic>
        <p:nvPicPr>
          <p:cNvPr id="6148" name="Imagen 5">
            <a:extLst>
              <a:ext uri="{FF2B5EF4-FFF2-40B4-BE49-F238E27FC236}">
                <a16:creationId xmlns:a16="http://schemas.microsoft.com/office/drawing/2014/main" xmlns="" id="{CEA384AB-D3C1-46C8-B1B8-7B1C5E5E1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68288"/>
            <a:ext cx="566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3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96710E-5A68-4F6A-AC55-E23F5FB4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1"/>
            <a:ext cx="10515600" cy="1325563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QUÈ DEFENSEM?</a:t>
            </a:r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xmlns="" id="{0ED40446-A0C8-4D15-AD80-4DA46476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a-ES" altLang="es-ES" sz="3600" b="1" dirty="0"/>
              <a:t>La nostra prioritat és defensar el </a:t>
            </a:r>
            <a:r>
              <a:rPr lang="ca-ES" altLang="es-ES" sz="3600" b="1" dirty="0" err="1"/>
              <a:t>col.lectiu</a:t>
            </a:r>
            <a:r>
              <a:rPr lang="ca-ES" altLang="es-ES" sz="3600" b="1" dirty="0"/>
              <a:t> d’infermeria,  i la sanitat en tots els àmbits.</a:t>
            </a:r>
          </a:p>
          <a:p>
            <a:pPr algn="just" eaLnBrk="1" hangingPunct="1"/>
            <a:r>
              <a:rPr lang="ca-ES" altLang="es-ES" sz="3600" b="1" dirty="0"/>
              <a:t>Lluitem per una sanitat universal, equitativa i gratuïta.</a:t>
            </a:r>
          </a:p>
          <a:p>
            <a:pPr algn="just" eaLnBrk="1" hangingPunct="1"/>
            <a:r>
              <a:rPr lang="ca-ES" altLang="es-ES" sz="3600" b="1" dirty="0"/>
              <a:t>Sabem que </a:t>
            </a:r>
            <a:r>
              <a:rPr lang="ca-ES" altLang="es-ES" sz="3600" b="1" dirty="0" smtClean="0"/>
              <a:t>infermeria </a:t>
            </a:r>
            <a:r>
              <a:rPr lang="ca-ES" altLang="es-ES" sz="3600" b="1" dirty="0"/>
              <a:t>liderem les cures de salut de la població.</a:t>
            </a:r>
          </a:p>
          <a:p>
            <a:pPr algn="just" eaLnBrk="1" hangingPunct="1"/>
            <a:r>
              <a:rPr lang="ca-ES" altLang="es-ES" sz="3600" b="1" dirty="0"/>
              <a:t> Per tant, som un pilar basic de l’estat del benestar.</a:t>
            </a:r>
          </a:p>
        </p:txBody>
      </p:sp>
      <p:pic>
        <p:nvPicPr>
          <p:cNvPr id="7172" name="Imagen 5">
            <a:extLst>
              <a:ext uri="{FF2B5EF4-FFF2-40B4-BE49-F238E27FC236}">
                <a16:creationId xmlns:a16="http://schemas.microsoft.com/office/drawing/2014/main" xmlns="" id="{2869DCAD-2DA1-4226-B100-FB4B304F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79400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27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65B660-ED99-4DC5-A8A8-7BE47B58E95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PRESÈNCIA INTERNACIONAL</a:t>
            </a:r>
          </a:p>
        </p:txBody>
      </p:sp>
      <p:sp>
        <p:nvSpPr>
          <p:cNvPr id="8195" name="Marcador de contenido 2">
            <a:extLst>
              <a:ext uri="{FF2B5EF4-FFF2-40B4-BE49-F238E27FC236}">
                <a16:creationId xmlns:a16="http://schemas.microsoft.com/office/drawing/2014/main" xmlns="" id="{A009EDF6-CBAE-475C-80FC-E88C4416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eaLnBrk="1" hangingPunct="1"/>
            <a:r>
              <a:rPr lang="ca-ES" altLang="es-ES" sz="4000" b="1" dirty="0"/>
              <a:t>Des de 1992 formem part de la Federació Europea de Sindicats Públics (EUROFEDOP) </a:t>
            </a:r>
            <a:r>
              <a:rPr lang="ca-ES" altLang="es-ES" sz="4000" b="1" dirty="0">
                <a:hlinkClick r:id="rId2"/>
              </a:rPr>
              <a:t>www.eurofedop.org/</a:t>
            </a:r>
            <a:endParaRPr lang="ca-ES" altLang="es-ES" sz="4000" b="1" dirty="0"/>
          </a:p>
          <a:p>
            <a:pPr eaLnBrk="1" hangingPunct="1"/>
            <a:r>
              <a:rPr lang="ca-ES" altLang="es-ES" sz="4000" b="1" dirty="0"/>
              <a:t>De la Confederació Europea de Sindicats Independents (CESI)  </a:t>
            </a:r>
            <a:r>
              <a:rPr lang="ca-ES" altLang="es-ES" sz="4000" b="1" dirty="0">
                <a:hlinkClick r:id="rId3"/>
              </a:rPr>
              <a:t>www.cesi.org/</a:t>
            </a:r>
            <a:r>
              <a:rPr lang="ca-ES" altLang="es-ES" sz="4000" b="1" dirty="0"/>
              <a:t> </a:t>
            </a:r>
          </a:p>
          <a:p>
            <a:pPr eaLnBrk="1" hangingPunct="1"/>
            <a:endParaRPr lang="ca-ES" altLang="es-ES" sz="4000" b="1" dirty="0"/>
          </a:p>
          <a:p>
            <a:pPr eaLnBrk="1" hangingPunct="1"/>
            <a:r>
              <a:rPr lang="ca-ES" altLang="es-ES" sz="4000" b="1" dirty="0"/>
              <a:t>PORTEM LA VEU DE LA INFERMERIA  A EUROPA.</a:t>
            </a:r>
          </a:p>
        </p:txBody>
      </p:sp>
      <p:pic>
        <p:nvPicPr>
          <p:cNvPr id="8196" name="Imagen 5">
            <a:extLst>
              <a:ext uri="{FF2B5EF4-FFF2-40B4-BE49-F238E27FC236}">
                <a16:creationId xmlns:a16="http://schemas.microsoft.com/office/drawing/2014/main" xmlns="" id="{F9F3A0ED-6BCE-42C7-92C1-2C44E2FB2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68288"/>
            <a:ext cx="566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46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39D67B-0C93-46F6-A0A0-427C60DA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517525"/>
            <a:ext cx="10515600" cy="1325563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AVANTATGES DE REPRESENTACIÓ</a:t>
            </a:r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xmlns="" id="{4077356E-7932-4513-B75F-710A5C17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a-ES" altLang="es-ES" dirty="0"/>
          </a:p>
          <a:p>
            <a:pPr eaLnBrk="1" hangingPunct="1"/>
            <a:r>
              <a:rPr lang="ca-ES" altLang="es-ES" sz="4400" b="1" dirty="0"/>
              <a:t>Que et representi un/a infermer/a garanteix que coneix el teus problemes, la realitat de la professió, la problemàtica del teu centre i per tant, pot defensar-te millor i representar-te amb més efectivitat.</a:t>
            </a:r>
          </a:p>
        </p:txBody>
      </p:sp>
      <p:pic>
        <p:nvPicPr>
          <p:cNvPr id="9220" name="Imagen 5">
            <a:extLst>
              <a:ext uri="{FF2B5EF4-FFF2-40B4-BE49-F238E27FC236}">
                <a16:creationId xmlns:a16="http://schemas.microsoft.com/office/drawing/2014/main" xmlns="" id="{27861C3E-42B9-480B-999D-19D3EFCD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68288"/>
            <a:ext cx="566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9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EE6F68-B502-432E-BA9A-2F16AA252E9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QUÈ T’OFERIM?</a:t>
            </a:r>
          </a:p>
        </p:txBody>
      </p:sp>
      <p:sp>
        <p:nvSpPr>
          <p:cNvPr id="10243" name="Marcador de contenido 2">
            <a:extLst>
              <a:ext uri="{FF2B5EF4-FFF2-40B4-BE49-F238E27FC236}">
                <a16:creationId xmlns:a16="http://schemas.microsoft.com/office/drawing/2014/main" xmlns="" id="{4A5EB004-C38D-4EC3-845F-C7A23836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a-ES" altLang="es-ES" sz="3200" b="1" dirty="0"/>
              <a:t>ASSESSORAMENT LABORAL: C.V., borsa de treball, contractes, plantilles de treball, nòmines, drets laborals.</a:t>
            </a:r>
          </a:p>
          <a:p>
            <a:pPr eaLnBrk="1" hangingPunct="1"/>
            <a:r>
              <a:rPr lang="ca-ES" altLang="es-ES" sz="3200" b="1" dirty="0"/>
              <a:t>ASSESSORAMENT JURÍDIC: escrits, demandes, reclamacions, convenis.</a:t>
            </a:r>
          </a:p>
          <a:p>
            <a:pPr eaLnBrk="1" hangingPunct="1"/>
            <a:r>
              <a:rPr lang="ca-ES" altLang="es-ES" sz="3200" b="1" dirty="0"/>
              <a:t>OFERTES DE TREBALL.</a:t>
            </a:r>
          </a:p>
          <a:p>
            <a:pPr eaLnBrk="1" hangingPunct="1"/>
            <a:r>
              <a:rPr lang="ca-ES" altLang="es-ES" sz="3200" b="1" dirty="0"/>
              <a:t>FORMACIÓ ESPECIALITZADA I CONTÍNUA. FUDEN.</a:t>
            </a:r>
          </a:p>
          <a:p>
            <a:pPr eaLnBrk="1" hangingPunct="1"/>
            <a:r>
              <a:rPr lang="ca-ES" altLang="es-ES" sz="3200" b="1" dirty="0"/>
              <a:t>PREMSA, WEB, XARXES SOCIALS.</a:t>
            </a:r>
          </a:p>
          <a:p>
            <a:pPr eaLnBrk="1" hangingPunct="1"/>
            <a:r>
              <a:rPr lang="ca-ES" altLang="es-ES" sz="3200" b="1"/>
              <a:t>POLISSA </a:t>
            </a:r>
            <a:r>
              <a:rPr lang="ca-ES" altLang="es-ES" sz="3200" b="1" smtClean="0"/>
              <a:t>RC, </a:t>
            </a:r>
            <a:r>
              <a:rPr lang="ca-ES" altLang="es-ES" sz="3200" b="1" dirty="0"/>
              <a:t>DESCOMPTES (</a:t>
            </a:r>
            <a:r>
              <a:rPr lang="ca-ES" altLang="es-ES" sz="3200" b="1" dirty="0" err="1"/>
              <a:t>vivesatse</a:t>
            </a:r>
            <a:r>
              <a:rPr lang="ca-ES" altLang="es-ES" sz="3200" b="1" dirty="0"/>
              <a:t>). </a:t>
            </a:r>
          </a:p>
        </p:txBody>
      </p:sp>
      <p:pic>
        <p:nvPicPr>
          <p:cNvPr id="10244" name="Imagen 5">
            <a:extLst>
              <a:ext uri="{FF2B5EF4-FFF2-40B4-BE49-F238E27FC236}">
                <a16:creationId xmlns:a16="http://schemas.microsoft.com/office/drawing/2014/main" xmlns="" id="{09A9A8FD-6E1A-4FD8-A003-8C7C8861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79400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90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644DEE-98E3-4B01-A036-B9DDCF4402A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QUÈ REIVINDIQUEM?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D8263E-464B-4963-B9F0-5F0E1E46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600" dirty="0"/>
              <a:t>A TOTS ELS NIVELLS: local, provincial, autonòmic, estatal i europeu, els nostres esforços són per assolir una millor visibilitat de l’ infermeria, unes millors condicions laborals i socials, ratis europeus, desenvolupament de les especialitats, conciliació de la vida familiar i laboral, reducció d’accidents laborals, més competències d’acord al Grau, participació en escoles i instituts, jubilació parcial i anticipada,...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sz="3600" dirty="0"/>
              <a:t>I tot amb la figura central dels delegats sindicals, escollits pels treballadors dels centres de salut.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sz="3600" dirty="0"/>
              <a:t>I amb les quotes dels afiliats, que ens permeten tirar endavant. </a:t>
            </a:r>
          </a:p>
        </p:txBody>
      </p:sp>
      <p:pic>
        <p:nvPicPr>
          <p:cNvPr id="11268" name="Imagen 5">
            <a:extLst>
              <a:ext uri="{FF2B5EF4-FFF2-40B4-BE49-F238E27FC236}">
                <a16:creationId xmlns:a16="http://schemas.microsoft.com/office/drawing/2014/main" xmlns="" id="{F49B3607-B337-43D4-9C7A-2CC63BF4F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268288"/>
            <a:ext cx="566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61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609</Words>
  <Application>Microsoft Office PowerPoint</Application>
  <PresentationFormat>Personalizado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SATSE SINDICAT D’INFERMERIA </vt:lpstr>
      <vt:lpstr>QUI SOM ?  </vt:lpstr>
      <vt:lpstr>QUÈ VOLEM?</vt:lpstr>
      <vt:lpstr>QUÈ GARANTIM?</vt:lpstr>
      <vt:lpstr>QUÈ DEFENSEM?</vt:lpstr>
      <vt:lpstr>PRESÈNCIA INTERNACIONAL</vt:lpstr>
      <vt:lpstr>AVANTATGES DE REPRESENTACIÓ</vt:lpstr>
      <vt:lpstr>QUÈ T’OFERIM?</vt:lpstr>
      <vt:lpstr>QUÈ REIVINDIQUEM?</vt:lpstr>
      <vt:lpstr>SATSE I LA INFERMERA DE SALUT I ESCOLA</vt:lpstr>
      <vt:lpstr>GRÀCIES PER LA SEVA ATENCIÓ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SATSE SINDICAT D’INFERMERIA</dc:title>
  <dc:creator>ASC ...</dc:creator>
  <cp:lastModifiedBy>catbarportatil</cp:lastModifiedBy>
  <cp:revision>7</cp:revision>
  <dcterms:created xsi:type="dcterms:W3CDTF">2018-04-12T08:19:49Z</dcterms:created>
  <dcterms:modified xsi:type="dcterms:W3CDTF">2018-04-12T09:53:12Z</dcterms:modified>
</cp:coreProperties>
</file>