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Alegreya Sans SC Black" charset="0"/>
      <p:regular r:id="rId16"/>
      <p:italic r:id="rId17"/>
    </p:embeddedFont>
    <p:embeddedFont>
      <p:font typeface="Kavoon" charset="0"/>
      <p:regular r:id="rId18"/>
    </p:embeddedFont>
    <p:embeddedFont>
      <p:font typeface="Arimo" charset="0"/>
      <p:regular r:id="rId19"/>
      <p:bold r:id="rId20"/>
      <p:italic r:id="rId21"/>
      <p:boldItalic r:id="rId22"/>
    </p:embeddedFont>
    <p:embeddedFont>
      <p:font typeface="Adigiana Toybox" charset="0"/>
      <p:regular r:id="rId23"/>
      <p:bold r:id="rId24"/>
      <p:italic r:id="rId25"/>
      <p:boldItalic r:id="rId26"/>
    </p:embeddedFont>
    <p:embeddedFont>
      <p:font typeface="Gloria Hallelujah" charset="0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Montserrat Extra-Bold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-2064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32394" y="355660"/>
            <a:ext cx="9001817" cy="363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100"/>
              </a:lnSpc>
            </a:pPr>
            <a:r>
              <a:rPr lang="en-US" sz="7000" b="1" i="0" spc="210">
                <a:solidFill>
                  <a:srgbClr val="F3F7FA"/>
                </a:solidFill>
                <a:latin typeface="Cooper Hewitt"/>
              </a:rPr>
              <a:t>La infermeria des  de la vessant  més pedagògica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86409" y="7138035"/>
            <a:ext cx="7363455" cy="2120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3600" b="0" i="0" spc="36">
                <a:solidFill>
                  <a:srgbClr val="F3F7FA"/>
                </a:solidFill>
                <a:latin typeface="Cooper Hewitt"/>
              </a:rPr>
              <a:t>Esther Arques Viladegut</a:t>
            </a:r>
          </a:p>
          <a:p>
            <a:pPr>
              <a:lnSpc>
                <a:spcPts val="5400"/>
              </a:lnSpc>
            </a:pPr>
            <a:r>
              <a:rPr lang="en-US" sz="3600" b="0" i="0" spc="36">
                <a:solidFill>
                  <a:srgbClr val="F3F7FA"/>
                </a:solidFill>
                <a:latin typeface="Cooper Hewitt"/>
              </a:rPr>
              <a:t>Infermera escolar</a:t>
            </a:r>
          </a:p>
          <a:p>
            <a:pPr>
              <a:lnSpc>
                <a:spcPts val="5400"/>
              </a:lnSpc>
            </a:pPr>
            <a:r>
              <a:rPr lang="en-US" sz="3600" b="0" i="0" spc="36">
                <a:solidFill>
                  <a:srgbClr val="F3F7FA"/>
                </a:solidFill>
                <a:latin typeface="Cooper Hewitt"/>
              </a:rPr>
              <a:t>CEE Aremi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86409" y="952853"/>
            <a:ext cx="5920854" cy="589162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97065" y="2306697"/>
            <a:ext cx="4699543" cy="3183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2687" r="9629"/>
          <a:stretch>
            <a:fillRect/>
          </a:stretch>
        </p:blipFill>
        <p:spPr>
          <a:xfrm>
            <a:off x="9292330" y="-419100"/>
            <a:ext cx="10062470" cy="1162224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530532" y="4107594"/>
            <a:ext cx="9398061" cy="5150706"/>
            <a:chOff x="0" y="0"/>
            <a:chExt cx="12530747" cy="6867609"/>
          </a:xfrm>
        </p:grpSpPr>
        <p:sp>
          <p:nvSpPr>
            <p:cNvPr id="4" name="TextBox 4"/>
            <p:cNvSpPr txBox="1"/>
            <p:nvPr/>
          </p:nvSpPr>
          <p:spPr>
            <a:xfrm>
              <a:off x="2078976" y="-219075"/>
              <a:ext cx="10451771" cy="5051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80"/>
                </a:lnSpc>
              </a:pPr>
              <a:r>
                <a:rPr lang="en-US" sz="5600" b="1" i="0" spc="168">
                  <a:solidFill>
                    <a:srgbClr val="F3F7FA"/>
                  </a:solidFill>
                  <a:latin typeface="Cooper Hewitt"/>
                </a:rPr>
                <a:t>Tasques pròpies de la infermeria realitzades des d'una vessant pedagògica.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402322"/>
              <a:ext cx="12488233" cy="1465286"/>
            </a:xfrm>
            <a:prstGeom prst="rect">
              <a:avLst/>
            </a:prstGeom>
            <a:solidFill>
              <a:srgbClr val="F3F7F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2078976" y="5697220"/>
              <a:ext cx="9894001" cy="847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3600" b="0" i="0" spc="324">
                  <a:solidFill>
                    <a:srgbClr val="0927EB"/>
                  </a:solidFill>
                  <a:latin typeface="Cooper Hewitt"/>
                </a:rPr>
                <a:t>RUTINES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7930" r="1774" b="24058"/>
          <a:stretch>
            <a:fillRect/>
          </a:stretch>
        </p:blipFill>
        <p:spPr>
          <a:xfrm>
            <a:off x="-583511" y="-114300"/>
            <a:ext cx="19862111" cy="7281227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127331" y="6869250"/>
            <a:ext cx="18949749" cy="3989249"/>
          </a:xfrm>
          <a:prstGeom prst="rect">
            <a:avLst/>
          </a:prstGeom>
          <a:solidFill>
            <a:srgbClr val="0927EB"/>
          </a:solidFill>
        </p:spPr>
      </p:sp>
      <p:grpSp>
        <p:nvGrpSpPr>
          <p:cNvPr id="4" name="Group 4"/>
          <p:cNvGrpSpPr/>
          <p:nvPr/>
        </p:nvGrpSpPr>
        <p:grpSpPr>
          <a:xfrm>
            <a:off x="1813974" y="7375085"/>
            <a:ext cx="14324254" cy="1885131"/>
            <a:chOff x="0" y="10617"/>
            <a:chExt cx="19099006" cy="2513509"/>
          </a:xfrm>
        </p:grpSpPr>
        <p:sp>
          <p:nvSpPr>
            <p:cNvPr id="5" name="TextBox 5"/>
            <p:cNvSpPr txBox="1"/>
            <p:nvPr/>
          </p:nvSpPr>
          <p:spPr>
            <a:xfrm>
              <a:off x="990513" y="10617"/>
              <a:ext cx="18108493" cy="2513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40"/>
                </a:lnSpc>
              </a:pPr>
              <a:r>
                <a:rPr lang="en-US" sz="4400" b="1" i="0" spc="380" dirty="0">
                  <a:solidFill>
                    <a:srgbClr val="F3F7FA"/>
                  </a:solidFill>
                  <a:latin typeface="Cooper Hewitt"/>
                </a:rPr>
                <a:t>         </a:t>
              </a:r>
              <a:endParaRPr lang="en-US" sz="4400" b="1" i="0" spc="380" dirty="0" smtClean="0">
                <a:solidFill>
                  <a:srgbClr val="F3F7FA"/>
                </a:solidFill>
                <a:latin typeface="Cooper Hewitt"/>
              </a:endParaRPr>
            </a:p>
            <a:p>
              <a:pPr algn="ctr">
                <a:lnSpc>
                  <a:spcPts val="4940"/>
                </a:lnSpc>
              </a:pPr>
              <a:r>
                <a:rPr lang="en-US" sz="4400" b="1" i="0" spc="380" dirty="0" smtClean="0">
                  <a:solidFill>
                    <a:srgbClr val="F3F7FA"/>
                  </a:solidFill>
                  <a:latin typeface="Cooper Hewitt"/>
                </a:rPr>
                <a:t>PARTICIPACIÓ </a:t>
              </a:r>
              <a:r>
                <a:rPr lang="en-US" sz="4400" b="1" i="0" spc="380" dirty="0">
                  <a:solidFill>
                    <a:srgbClr val="F3F7FA"/>
                  </a:solidFill>
                  <a:latin typeface="Cooper Hewitt"/>
                </a:rPr>
                <a:t>EN LA VIDA ACTIVA DE L'ESCOLA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40521"/>
              <a:ext cx="18108493" cy="781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20369" y="-104775"/>
            <a:ext cx="5320031" cy="10496550"/>
            <a:chOff x="0" y="0"/>
            <a:chExt cx="7093375" cy="139954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6950" b="6950"/>
            <a:stretch>
              <a:fillRect/>
            </a:stretch>
          </p:blipFill>
          <p:spPr>
            <a:xfrm>
              <a:off x="0" y="0"/>
              <a:ext cx="7093375" cy="45804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6950" b="6950"/>
            <a:stretch>
              <a:fillRect/>
            </a:stretch>
          </p:blipFill>
          <p:spPr>
            <a:xfrm>
              <a:off x="0" y="4707467"/>
              <a:ext cx="7093375" cy="45804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t="6950" b="6950"/>
            <a:stretch>
              <a:fillRect/>
            </a:stretch>
          </p:blipFill>
          <p:spPr>
            <a:xfrm>
              <a:off x="0" y="9414933"/>
              <a:ext cx="7093375" cy="4580467"/>
            </a:xfrm>
            <a:prstGeom prst="rect">
              <a:avLst/>
            </a:prstGeom>
          </p:spPr>
        </p:pic>
      </p:grpSp>
      <p:sp>
        <p:nvSpPr>
          <p:cNvPr id="6" name="AutoShape 6"/>
          <p:cNvSpPr/>
          <p:nvPr/>
        </p:nvSpPr>
        <p:spPr>
          <a:xfrm>
            <a:off x="-207277" y="-207277"/>
            <a:ext cx="4403253" cy="10663524"/>
          </a:xfrm>
          <a:prstGeom prst="rect">
            <a:avLst/>
          </a:prstGeom>
          <a:solidFill>
            <a:srgbClr val="F3F7FA"/>
          </a:solidFill>
        </p:spPr>
      </p:sp>
      <p:sp>
        <p:nvSpPr>
          <p:cNvPr id="7" name="TextBox 7"/>
          <p:cNvSpPr txBox="1"/>
          <p:nvPr/>
        </p:nvSpPr>
        <p:spPr>
          <a:xfrm rot="-5400000">
            <a:off x="-1428638" y="3405792"/>
            <a:ext cx="6428939" cy="240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 b="1" i="0" spc="120">
                <a:solidFill>
                  <a:srgbClr val="0927EB"/>
                </a:solidFill>
                <a:latin typeface="Cooper Hewitt"/>
              </a:rPr>
              <a:t>FAMÍLIA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650154" y="935831"/>
            <a:ext cx="7116260" cy="2022992"/>
            <a:chOff x="0" y="-123825"/>
            <a:chExt cx="9488347" cy="2697323"/>
          </a:xfrm>
        </p:grpSpPr>
        <p:sp>
          <p:nvSpPr>
            <p:cNvPr id="9" name="TextBox 9"/>
            <p:cNvSpPr txBox="1"/>
            <p:nvPr/>
          </p:nvSpPr>
          <p:spPr>
            <a:xfrm>
              <a:off x="0" y="-123825"/>
              <a:ext cx="9488347" cy="735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en-US" sz="3600" b="0" i="0" spc="297" dirty="0">
                  <a:solidFill>
                    <a:srgbClr val="F3F7FA"/>
                  </a:solidFill>
                  <a:latin typeface="Cooper Hewitt"/>
                </a:rPr>
                <a:t>SUPORT</a:t>
              </a:r>
              <a:endParaRPr lang="en-US" sz="3300" b="0" i="0" spc="297" dirty="0">
                <a:solidFill>
                  <a:srgbClr val="F3F7FA"/>
                </a:solidFill>
                <a:latin typeface="Cooper Hewitt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39200"/>
              <a:ext cx="9488347" cy="781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905478"/>
              <a:ext cx="9488347" cy="668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727456" y="2587712"/>
            <a:ext cx="7116260" cy="2022992"/>
            <a:chOff x="0" y="-123825"/>
            <a:chExt cx="9488347" cy="269732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123825"/>
              <a:ext cx="9488347" cy="735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en-US" sz="3600" b="0" i="0" spc="297" dirty="0">
                  <a:solidFill>
                    <a:srgbClr val="F3F7FA"/>
                  </a:solidFill>
                  <a:latin typeface="Cooper Hewitt"/>
                </a:rPr>
                <a:t>ASSESSORAMENT</a:t>
              </a:r>
              <a:endParaRPr lang="en-US" sz="3300" b="0" i="0" spc="297" dirty="0">
                <a:solidFill>
                  <a:srgbClr val="F3F7FA"/>
                </a:solidFill>
                <a:latin typeface="Cooper Hewitt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839200"/>
              <a:ext cx="9488347" cy="781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905478"/>
              <a:ext cx="9488347" cy="668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884511" y="7253140"/>
            <a:ext cx="7116260" cy="2158723"/>
            <a:chOff x="0" y="0"/>
            <a:chExt cx="9488347" cy="2878298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171450"/>
              <a:ext cx="9488347" cy="1144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240"/>
                </a:lnSpc>
              </a:pPr>
              <a:r>
                <a:rPr lang="en-US" sz="4800" b="1" i="0" spc="432">
                  <a:solidFill>
                    <a:srgbClr val="F3F7FA"/>
                  </a:solidFill>
                  <a:latin typeface="Cooper Hewitt"/>
                </a:rPr>
                <a:t>CONFIANÇA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144000"/>
              <a:ext cx="9488347" cy="781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2210278"/>
              <a:ext cx="9488347" cy="668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00000">
            <a:off x="7650154" y="4047099"/>
            <a:ext cx="2192802" cy="2192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215315" y="1028700"/>
            <a:ext cx="5482971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39617" y="4567555"/>
            <a:ext cx="4478720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FFFFFF"/>
                </a:solidFill>
                <a:latin typeface="Alegreya Sans SC Black"/>
              </a:rPr>
              <a:t>DONAR I REBRE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35366" y="1762581"/>
            <a:ext cx="3202568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FFFFFF"/>
                </a:solidFill>
                <a:latin typeface="Gloria Hallelujah"/>
              </a:rPr>
              <a:t>COMPANYS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678914" y="7950808"/>
            <a:ext cx="3948579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FFFFFF"/>
                </a:solidFill>
                <a:latin typeface="Kavoon"/>
              </a:rPr>
              <a:t>ABRAÇADES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40875" y="2262326"/>
            <a:ext cx="3261463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FFFFFF"/>
                </a:solidFill>
                <a:latin typeface="Adigiana Toybox"/>
              </a:rPr>
              <a:t>RIALLES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7234528"/>
            <a:ext cx="3143672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FFFFFF"/>
                </a:solidFill>
                <a:latin typeface="Montserrat Extra-Bold"/>
              </a:rPr>
              <a:t>GESTS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3013" r="17253"/>
          <a:stretch>
            <a:fillRect/>
          </a:stretch>
        </p:blipFill>
        <p:spPr>
          <a:xfrm>
            <a:off x="2736845" y="-3946"/>
            <a:ext cx="7681740" cy="1029094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900990" y="7539695"/>
            <a:ext cx="4517903" cy="840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FFFFFF"/>
                </a:solidFill>
                <a:latin typeface="Arimo"/>
              </a:rPr>
              <a:t>Moltes gràcies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4918" r="7938" b="2506"/>
          <a:stretch>
            <a:fillRect/>
          </a:stretch>
        </p:blipFill>
        <p:spPr>
          <a:xfrm>
            <a:off x="5823635" y="-245307"/>
            <a:ext cx="12799885" cy="1077761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591120" y="5513530"/>
            <a:ext cx="13589559" cy="3744770"/>
            <a:chOff x="0" y="0"/>
            <a:chExt cx="18119412" cy="4993027"/>
          </a:xfrm>
        </p:grpSpPr>
        <p:sp>
          <p:nvSpPr>
            <p:cNvPr id="4" name="TextBox 4"/>
            <p:cNvSpPr txBox="1"/>
            <p:nvPr/>
          </p:nvSpPr>
          <p:spPr>
            <a:xfrm>
              <a:off x="3006192" y="-390525"/>
              <a:ext cx="15113220" cy="2441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158"/>
                </a:lnSpc>
              </a:pPr>
              <a:endParaRPr/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2874229"/>
              <a:ext cx="18057936" cy="2118798"/>
            </a:xfrm>
            <a:prstGeom prst="rect">
              <a:avLst/>
            </a:prstGeom>
            <a:solidFill>
              <a:srgbClr val="F3F7F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3006192" y="3370336"/>
              <a:ext cx="14306686" cy="1156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203"/>
                </a:lnSpc>
              </a:pPr>
              <a:r>
                <a:rPr lang="en-US" sz="4771" b="0" i="0" spc="429">
                  <a:solidFill>
                    <a:srgbClr val="0927EB"/>
                  </a:solidFill>
                  <a:latin typeface="Cooper Hewitt"/>
                </a:rPr>
                <a:t>QUÈ ÉS AREMI?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750335" y="-112202"/>
            <a:ext cx="11724038" cy="10568448"/>
          </a:xfrm>
          <a:prstGeom prst="rect">
            <a:avLst/>
          </a:prstGeom>
          <a:solidFill>
            <a:srgbClr val="F3F7FA"/>
          </a:solidFill>
        </p:spPr>
      </p:sp>
      <p:grpSp>
        <p:nvGrpSpPr>
          <p:cNvPr id="3" name="Group 3"/>
          <p:cNvGrpSpPr/>
          <p:nvPr/>
        </p:nvGrpSpPr>
        <p:grpSpPr>
          <a:xfrm>
            <a:off x="11797347" y="542925"/>
            <a:ext cx="5461953" cy="2616203"/>
            <a:chOff x="0" y="0"/>
            <a:chExt cx="7282604" cy="3488270"/>
          </a:xfrm>
        </p:grpSpPr>
        <p:sp>
          <p:nvSpPr>
            <p:cNvPr id="4" name="TextBox 4"/>
            <p:cNvSpPr txBox="1"/>
            <p:nvPr/>
          </p:nvSpPr>
          <p:spPr>
            <a:xfrm>
              <a:off x="0" y="-123825"/>
              <a:ext cx="7282604" cy="791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en-US" sz="3300" b="0" i="0" spc="297">
                  <a:solidFill>
                    <a:srgbClr val="0927EB"/>
                  </a:solidFill>
                  <a:latin typeface="Cooper Hewitt"/>
                </a:rPr>
                <a:t>ATÉN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77151"/>
              <a:ext cx="7282604" cy="2611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 b="0" i="0" spc="26">
                  <a:solidFill>
                    <a:srgbClr val="0927EB"/>
                  </a:solidFill>
                  <a:latin typeface="Cooper Hewitt"/>
                </a:rPr>
                <a:t>- T. Motricitat</a:t>
              </a:r>
            </a:p>
            <a:p>
              <a:pPr>
                <a:lnSpc>
                  <a:spcPts val="3900"/>
                </a:lnSpc>
              </a:pPr>
              <a:r>
                <a:rPr lang="en-US" sz="2600" b="0" i="0" spc="26">
                  <a:solidFill>
                    <a:srgbClr val="0927EB"/>
                  </a:solidFill>
                  <a:latin typeface="Cooper Hewitt"/>
                </a:rPr>
                <a:t>- T. Autonomia</a:t>
              </a:r>
            </a:p>
            <a:p>
              <a:pPr>
                <a:lnSpc>
                  <a:spcPts val="3900"/>
                </a:lnSpc>
              </a:pPr>
              <a:r>
                <a:rPr lang="en-US" sz="2600" b="0" i="0" spc="26">
                  <a:solidFill>
                    <a:srgbClr val="0927EB"/>
                  </a:solidFill>
                  <a:latin typeface="Cooper Hewitt"/>
                </a:rPr>
                <a:t>- T. Comunicació</a:t>
              </a:r>
            </a:p>
            <a:p>
              <a:pPr>
                <a:lnSpc>
                  <a:spcPts val="3900"/>
                </a:lnSpc>
              </a:pPr>
              <a:r>
                <a:rPr lang="en-US" sz="2600" b="0" i="0" spc="26">
                  <a:solidFill>
                    <a:srgbClr val="0927EB"/>
                  </a:solidFill>
                  <a:latin typeface="Cooper Hewitt"/>
                </a:rPr>
                <a:t>- T. Control de l'entorn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50335" y="-123825"/>
            <a:ext cx="4178849" cy="10534650"/>
            <a:chOff x="0" y="0"/>
            <a:chExt cx="5571799" cy="140462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4552" r="4552"/>
            <a:stretch>
              <a:fillRect/>
            </a:stretch>
          </p:blipFill>
          <p:spPr>
            <a:xfrm>
              <a:off x="0" y="0"/>
              <a:ext cx="5571799" cy="45974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 l="9627" r="9627"/>
            <a:stretch>
              <a:fillRect/>
            </a:stretch>
          </p:blipFill>
          <p:spPr>
            <a:xfrm>
              <a:off x="0" y="4724400"/>
              <a:ext cx="5571799" cy="45974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 l="4552" r="4552"/>
            <a:stretch>
              <a:fillRect/>
            </a:stretch>
          </p:blipFill>
          <p:spPr>
            <a:xfrm>
              <a:off x="0" y="9448800"/>
              <a:ext cx="5571799" cy="4597400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11797347" y="4321174"/>
            <a:ext cx="5461953" cy="1644653"/>
            <a:chOff x="0" y="0"/>
            <a:chExt cx="7282604" cy="2192871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23825"/>
              <a:ext cx="7282604" cy="791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en-US" sz="3300" b="0" i="0" spc="297">
                  <a:solidFill>
                    <a:srgbClr val="0927EB"/>
                  </a:solidFill>
                  <a:latin typeface="Cooper Hewitt"/>
                </a:rPr>
                <a:t>PROPORCIONA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77151"/>
              <a:ext cx="7282604" cy="1315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 b="0" i="0" spc="26">
                  <a:solidFill>
                    <a:srgbClr val="0927EB"/>
                  </a:solidFill>
                  <a:latin typeface="Cooper Hewitt"/>
                </a:rPr>
                <a:t>Ajuts i suports des d'una perspectiva habilitadora i inclusiva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797347" y="7370760"/>
            <a:ext cx="5461953" cy="2130428"/>
            <a:chOff x="0" y="0"/>
            <a:chExt cx="7282604" cy="284057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23825"/>
              <a:ext cx="7282604" cy="791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en-US" sz="3300" b="0" i="0" spc="297">
                  <a:solidFill>
                    <a:srgbClr val="0927EB"/>
                  </a:solidFill>
                  <a:latin typeface="Cooper Hewitt"/>
                </a:rPr>
                <a:t>ÀMBITS D'ACTUACIÓ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877151"/>
              <a:ext cx="7282604" cy="1963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 b="0" i="0" spc="26">
                  <a:solidFill>
                    <a:srgbClr val="0927EB"/>
                  </a:solidFill>
                  <a:latin typeface="Cooper Hewitt"/>
                </a:rPr>
                <a:t>- Educació</a:t>
              </a:r>
            </a:p>
            <a:p>
              <a:pPr>
                <a:lnSpc>
                  <a:spcPts val="3900"/>
                </a:lnSpc>
              </a:pPr>
              <a:r>
                <a:rPr lang="en-US" sz="2600" b="0" i="0" spc="26">
                  <a:solidFill>
                    <a:srgbClr val="0927EB"/>
                  </a:solidFill>
                  <a:latin typeface="Cooper Hewitt"/>
                </a:rPr>
                <a:t>- Ocupació terapèutica</a:t>
              </a:r>
            </a:p>
            <a:p>
              <a:pPr>
                <a:lnSpc>
                  <a:spcPts val="3900"/>
                </a:lnSpc>
              </a:pPr>
              <a:r>
                <a:rPr lang="en-US" sz="2600" b="0" i="0" spc="26">
                  <a:solidFill>
                    <a:srgbClr val="0927EB"/>
                  </a:solidFill>
                  <a:latin typeface="Cooper Hewitt"/>
                </a:rPr>
                <a:t>- Acolliment residencial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11911" y="4248752"/>
            <a:ext cx="6205220" cy="1789495"/>
            <a:chOff x="0" y="0"/>
            <a:chExt cx="8273626" cy="2385994"/>
          </a:xfrm>
        </p:grpSpPr>
        <p:sp>
          <p:nvSpPr>
            <p:cNvPr id="17" name="TextBox 17"/>
            <p:cNvSpPr txBox="1"/>
            <p:nvPr/>
          </p:nvSpPr>
          <p:spPr>
            <a:xfrm>
              <a:off x="0" y="66675"/>
              <a:ext cx="8273626" cy="20139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56"/>
                </a:lnSpc>
              </a:pPr>
              <a:r>
                <a:rPr lang="en-US" sz="5600" b="1" spc="263">
                  <a:solidFill>
                    <a:srgbClr val="FFFFFF"/>
                  </a:solidFill>
                  <a:latin typeface="Arimo"/>
                </a:rPr>
                <a:t>Aprenentatge al llarg de la vida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68361" y="2086521"/>
              <a:ext cx="6071707" cy="299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80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4228" b="34228"/>
          <a:stretch>
            <a:fillRect/>
          </a:stretch>
        </p:blipFill>
        <p:spPr>
          <a:xfrm>
            <a:off x="-196047" y="-119756"/>
            <a:ext cx="18631282" cy="440757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028700" y="714215"/>
            <a:ext cx="8282318" cy="8229600"/>
          </a:xfrm>
          <a:prstGeom prst="rect">
            <a:avLst/>
          </a:prstGeom>
          <a:solidFill>
            <a:srgbClr val="0927EB"/>
          </a:solidFill>
        </p:spPr>
      </p:sp>
      <p:sp>
        <p:nvSpPr>
          <p:cNvPr id="4" name="TextBox 4"/>
          <p:cNvSpPr txBox="1"/>
          <p:nvPr/>
        </p:nvSpPr>
        <p:spPr>
          <a:xfrm>
            <a:off x="10219103" y="4562315"/>
            <a:ext cx="7040197" cy="2482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7000" b="1" i="0" spc="210">
                <a:solidFill>
                  <a:srgbClr val="0927EB"/>
                </a:solidFill>
                <a:latin typeface="Cooper Hewitt"/>
              </a:rPr>
              <a:t>CENTRE EDUCATIU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991399" y="2042934"/>
            <a:ext cx="5593978" cy="8465932"/>
            <a:chOff x="0" y="0"/>
            <a:chExt cx="7458637" cy="11287909"/>
          </a:xfrm>
        </p:grpSpPr>
        <p:sp>
          <p:nvSpPr>
            <p:cNvPr id="6" name="TextBox 6"/>
            <p:cNvSpPr txBox="1"/>
            <p:nvPr/>
          </p:nvSpPr>
          <p:spPr>
            <a:xfrm>
              <a:off x="0" y="-104775"/>
              <a:ext cx="7458637" cy="6579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13"/>
                </a:lnSpc>
              </a:pPr>
              <a:r>
                <a:rPr lang="en-US" sz="2702" b="0" i="0" spc="243">
                  <a:solidFill>
                    <a:srgbClr val="F3F7FA"/>
                  </a:solidFill>
                  <a:latin typeface="Cooper Hewitt"/>
                </a:rPr>
                <a:t>- EDUCACIÓ GLOBAL I FUNCIONAL</a:t>
              </a:r>
            </a:p>
            <a:p>
              <a:pPr>
                <a:lnSpc>
                  <a:spcPts val="3513"/>
                </a:lnSpc>
              </a:pPr>
              <a:endParaRPr lang="en-US" sz="2702" b="0" i="0" spc="243">
                <a:solidFill>
                  <a:srgbClr val="F3F7FA"/>
                </a:solidFill>
                <a:latin typeface="Cooper Hewitt"/>
              </a:endParaRPr>
            </a:p>
            <a:p>
              <a:pPr>
                <a:lnSpc>
                  <a:spcPts val="3513"/>
                </a:lnSpc>
              </a:pPr>
              <a:r>
                <a:rPr lang="en-US" sz="2702" b="0" i="0" spc="243">
                  <a:solidFill>
                    <a:srgbClr val="F3F7FA"/>
                  </a:solidFill>
                  <a:latin typeface="Cooper Hewitt"/>
                </a:rPr>
                <a:t>- NESE</a:t>
              </a:r>
            </a:p>
            <a:p>
              <a:pPr>
                <a:lnSpc>
                  <a:spcPts val="3513"/>
                </a:lnSpc>
              </a:pPr>
              <a:endParaRPr lang="en-US" sz="2702" b="0" i="0" spc="243">
                <a:solidFill>
                  <a:srgbClr val="F3F7FA"/>
                </a:solidFill>
                <a:latin typeface="Cooper Hewitt"/>
              </a:endParaRPr>
            </a:p>
            <a:p>
              <a:pPr>
                <a:lnSpc>
                  <a:spcPts val="3513"/>
                </a:lnSpc>
              </a:pPr>
              <a:r>
                <a:rPr lang="en-US" sz="2702" b="0" i="0" spc="243">
                  <a:solidFill>
                    <a:srgbClr val="F3F7FA"/>
                  </a:solidFill>
                  <a:latin typeface="Cooper Hewitt"/>
                </a:rPr>
                <a:t>- PROPORCIONA AJUTS I SUPORTS </a:t>
              </a:r>
              <a:r>
                <a:rPr lang="en-US" sz="2702" b="1" i="0" spc="243">
                  <a:solidFill>
                    <a:srgbClr val="F3F7FA"/>
                  </a:solidFill>
                  <a:latin typeface="Cooper Hewitt"/>
                </a:rPr>
                <a:t>DIFERENCIATS</a:t>
              </a:r>
            </a:p>
            <a:p>
              <a:pPr>
                <a:lnSpc>
                  <a:spcPts val="3513"/>
                </a:lnSpc>
              </a:pPr>
              <a:endParaRPr lang="en-US" sz="2702" b="1" i="0" spc="243">
                <a:solidFill>
                  <a:srgbClr val="F3F7FA"/>
                </a:solidFill>
                <a:latin typeface="Cooper Hewitt"/>
              </a:endParaRPr>
            </a:p>
            <a:p>
              <a:pPr>
                <a:lnSpc>
                  <a:spcPts val="3513"/>
                </a:lnSpc>
              </a:pPr>
              <a:r>
                <a:rPr lang="en-US" sz="2702" b="0" i="0" spc="243">
                  <a:solidFill>
                    <a:srgbClr val="F3F7FA"/>
                  </a:solidFill>
                  <a:latin typeface="Cooper Hewitt"/>
                </a:rPr>
                <a:t>- APRENENTATGE SIGNIFICATIU</a:t>
              </a:r>
            </a:p>
            <a:p>
              <a:pPr>
                <a:lnSpc>
                  <a:spcPts val="3513"/>
                </a:lnSpc>
              </a:pPr>
              <a:endParaRPr lang="en-US" sz="2702" b="0" i="0" spc="243">
                <a:solidFill>
                  <a:srgbClr val="F3F7FA"/>
                </a:solidFill>
                <a:latin typeface="Cooper Hewitt"/>
              </a:endParaRPr>
            </a:p>
            <a:p>
              <a:pPr>
                <a:lnSpc>
                  <a:spcPts val="3513"/>
                </a:lnSpc>
              </a:pPr>
              <a:r>
                <a:rPr lang="en-US" sz="2702" b="0" i="0" spc="243">
                  <a:solidFill>
                    <a:srgbClr val="F3F7FA"/>
                  </a:solidFill>
                  <a:latin typeface="Cooper Hewitt"/>
                </a:rPr>
                <a:t>- BONA QUALITAT DE  VIDA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567306"/>
              <a:ext cx="7458637" cy="632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85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876274"/>
              <a:ext cx="7458637" cy="6518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13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620291"/>
              <a:ext cx="7458637" cy="632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85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911336"/>
              <a:ext cx="7458637" cy="6518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13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0655354"/>
              <a:ext cx="7458637" cy="632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85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290" t="7979" r="205" b="80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662716" y="-389311"/>
            <a:ext cx="8625284" cy="10758599"/>
          </a:xfrm>
          <a:prstGeom prst="rect">
            <a:avLst/>
          </a:prstGeom>
          <a:solidFill>
            <a:srgbClr val="0927EB"/>
          </a:solidFill>
        </p:spPr>
      </p:sp>
      <p:grpSp>
        <p:nvGrpSpPr>
          <p:cNvPr id="3" name="Group 3"/>
          <p:cNvGrpSpPr/>
          <p:nvPr/>
        </p:nvGrpSpPr>
        <p:grpSpPr>
          <a:xfrm>
            <a:off x="13618527" y="672985"/>
            <a:ext cx="3621758" cy="3432313"/>
            <a:chOff x="0" y="0"/>
            <a:chExt cx="4829011" cy="4576417"/>
          </a:xfrm>
        </p:grpSpPr>
        <p:sp>
          <p:nvSpPr>
            <p:cNvPr id="4" name="TextBox 4"/>
            <p:cNvSpPr txBox="1"/>
            <p:nvPr/>
          </p:nvSpPr>
          <p:spPr>
            <a:xfrm>
              <a:off x="3297668" y="-47625"/>
              <a:ext cx="752870" cy="747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F3F7FA"/>
                  </a:solidFill>
                  <a:latin typeface="Arimo"/>
                </a:rPr>
                <a:t>Item 1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F3F7FA"/>
                  </a:solidFill>
                  <a:latin typeface="Arimo"/>
                </a:rPr>
                <a:t>20%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4076142" y="2348271"/>
              <a:ext cx="752870" cy="747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F3F7FA"/>
                  </a:solidFill>
                  <a:latin typeface="Arimo"/>
                </a:rPr>
                <a:t>Item 2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F3F7FA"/>
                  </a:solidFill>
                  <a:latin typeface="Arimo"/>
                </a:rPr>
                <a:t>20%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38071" y="3829016"/>
              <a:ext cx="752870" cy="747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F3F7FA"/>
                  </a:solidFill>
                  <a:latin typeface="Arimo"/>
                </a:rPr>
                <a:t>Item 3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F3F7FA"/>
                  </a:solidFill>
                  <a:latin typeface="Arimo"/>
                </a:rPr>
                <a:t>20%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348271"/>
              <a:ext cx="752870" cy="747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F3F7FA"/>
                  </a:solidFill>
                  <a:latin typeface="Arimo"/>
                </a:rPr>
                <a:t>Item 4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F3F7FA"/>
                  </a:solidFill>
                  <a:latin typeface="Arimo"/>
                </a:rPr>
                <a:t>20%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8474" y="-47625"/>
              <a:ext cx="752870" cy="747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F3F7FA"/>
                  </a:solidFill>
                  <a:latin typeface="Arimo"/>
                </a:rPr>
                <a:t>Item 5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F3F7FA"/>
                  </a:solidFill>
                  <a:latin typeface="Arimo"/>
                </a:rPr>
                <a:t>20%</a:t>
              </a:r>
            </a:p>
          </p:txBody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840511" y="509580"/>
              <a:ext cx="3147989" cy="3147989"/>
              <a:chOff x="-12700" y="-12700"/>
              <a:chExt cx="25400" cy="25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-12700"/>
                <a:ext cx="12259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259" h="12700">
                    <a:moveTo>
                      <a:pt x="0" y="0"/>
                    </a:moveTo>
                    <a:lnTo>
                      <a:pt x="0" y="0"/>
                    </a:lnTo>
                    <a:cubicBezTo>
                      <a:pt x="5737" y="0"/>
                      <a:pt x="10762" y="3846"/>
                      <a:pt x="12259" y="9384"/>
                    </a:cubicBez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3F7FA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-3925"/>
                <a:ext cx="13851" cy="14559"/>
              </a:xfrm>
              <a:custGeom>
                <a:avLst/>
                <a:gdLst/>
                <a:ahLst/>
                <a:cxnLst/>
                <a:rect l="l" t="t" r="r" b="b"/>
                <a:pathLst>
                  <a:path w="13851" h="14559">
                    <a:moveTo>
                      <a:pt x="12078" y="0"/>
                    </a:moveTo>
                    <a:cubicBezTo>
                      <a:pt x="13851" y="5457"/>
                      <a:pt x="11746" y="11424"/>
                      <a:pt x="6942" y="14560"/>
                    </a:cubicBezTo>
                    <a:lnTo>
                      <a:pt x="0" y="3925"/>
                    </a:lnTo>
                    <a:close/>
                  </a:path>
                </a:pathLst>
              </a:custGeom>
              <a:solidFill>
                <a:srgbClr val="DBDDE1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-7969" y="0"/>
                <a:ext cx="15434" cy="13647"/>
              </a:xfrm>
              <a:custGeom>
                <a:avLst/>
                <a:gdLst/>
                <a:ahLst/>
                <a:cxnLst/>
                <a:rect l="l" t="t" r="r" b="b"/>
                <a:pathLst>
                  <a:path w="15434" h="13647">
                    <a:moveTo>
                      <a:pt x="15434" y="10275"/>
                    </a:moveTo>
                    <a:cubicBezTo>
                      <a:pt x="10793" y="13647"/>
                      <a:pt x="4467" y="13488"/>
                      <a:pt x="0" y="9889"/>
                    </a:cubicBezTo>
                    <a:lnTo>
                      <a:pt x="7969" y="0"/>
                    </a:lnTo>
                    <a:close/>
                  </a:path>
                </a:pathLst>
              </a:custGeom>
              <a:solidFill>
                <a:srgbClr val="C3C3C7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-13910" y="-4523"/>
                <a:ext cx="13910" cy="14798"/>
              </a:xfrm>
              <a:custGeom>
                <a:avLst/>
                <a:gdLst/>
                <a:ahLst/>
                <a:cxnLst/>
                <a:rect l="l" t="t" r="r" b="b"/>
                <a:pathLst>
                  <a:path w="13910" h="14798">
                    <a:moveTo>
                      <a:pt x="6445" y="14798"/>
                    </a:moveTo>
                    <a:cubicBezTo>
                      <a:pt x="1804" y="11425"/>
                      <a:pt x="0" y="5360"/>
                      <a:pt x="2043" y="0"/>
                    </a:cubicBezTo>
                    <a:lnTo>
                      <a:pt x="13910" y="4523"/>
                    </a:lnTo>
                    <a:close/>
                  </a:path>
                </a:pathLst>
              </a:custGeom>
              <a:solidFill>
                <a:srgbClr val="ADAAAE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-12078" y="-12700"/>
                <a:ext cx="12078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078" h="12700">
                    <a:moveTo>
                      <a:pt x="0" y="8775"/>
                    </a:moveTo>
                    <a:cubicBezTo>
                      <a:pt x="1700" y="3543"/>
                      <a:pt x="6575" y="1"/>
                      <a:pt x="12077" y="0"/>
                    </a:cubicBezTo>
                    <a:lnTo>
                      <a:pt x="12078" y="12700"/>
                    </a:lnTo>
                    <a:close/>
                  </a:path>
                </a:pathLst>
              </a:custGeom>
              <a:solidFill>
                <a:srgbClr val="969295"/>
              </a:solid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1028700" y="1409700"/>
            <a:ext cx="8444602" cy="2333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000" b="1" i="0" spc="210" dirty="0">
                <a:solidFill>
                  <a:srgbClr val="0927EB"/>
                </a:solidFill>
                <a:latin typeface="Cooper Hewitt"/>
              </a:rPr>
              <a:t>EQUIP INTERDISCIPLINARI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1256792" y="1995825"/>
            <a:ext cx="2992234" cy="637081"/>
            <a:chOff x="0" y="0"/>
            <a:chExt cx="3989645" cy="849441"/>
          </a:xfrm>
        </p:grpSpPr>
        <p:sp>
          <p:nvSpPr>
            <p:cNvPr id="17" name="AutoShape 17"/>
            <p:cNvSpPr/>
            <p:nvPr/>
          </p:nvSpPr>
          <p:spPr>
            <a:xfrm>
              <a:off x="831452" y="424720"/>
              <a:ext cx="3158193" cy="20144"/>
            </a:xfrm>
            <a:prstGeom prst="rect">
              <a:avLst/>
            </a:prstGeom>
            <a:solidFill>
              <a:srgbClr val="F3F7FA"/>
            </a:solidFill>
          </p:spPr>
        </p: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849441" cy="849441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>
            <a:off x="993787" y="4152900"/>
            <a:ext cx="6588276" cy="762000"/>
            <a:chOff x="0" y="-166559"/>
            <a:chExt cx="8784368" cy="1016000"/>
          </a:xfrm>
        </p:grpSpPr>
        <p:sp>
          <p:nvSpPr>
            <p:cNvPr id="20" name="TextBox 20"/>
            <p:cNvSpPr txBox="1"/>
            <p:nvPr/>
          </p:nvSpPr>
          <p:spPr>
            <a:xfrm>
              <a:off x="1324291" y="-166559"/>
              <a:ext cx="7460077" cy="7837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en-US" sz="3300" b="0" i="0" spc="297" dirty="0">
                  <a:solidFill>
                    <a:srgbClr val="0927EB"/>
                  </a:solidFill>
                  <a:latin typeface="Cooper Hewitt"/>
                </a:rPr>
                <a:t>DÓNA ATENCIÓ GLOBAL</a:t>
              </a:r>
            </a:p>
          </p:txBody>
        </p: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849441" cy="849441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12026319" y="4850359"/>
            <a:ext cx="2992234" cy="642604"/>
            <a:chOff x="0" y="0"/>
            <a:chExt cx="3989645" cy="856805"/>
          </a:xfrm>
        </p:grpSpPr>
        <p:sp>
          <p:nvSpPr>
            <p:cNvPr id="23" name="AutoShape 23"/>
            <p:cNvSpPr/>
            <p:nvPr/>
          </p:nvSpPr>
          <p:spPr>
            <a:xfrm>
              <a:off x="0" y="408259"/>
              <a:ext cx="3158193" cy="20144"/>
            </a:xfrm>
            <a:prstGeom prst="rect">
              <a:avLst/>
            </a:prstGeom>
            <a:solidFill>
              <a:srgbClr val="F3F7FA"/>
            </a:solidFill>
          </p:spPr>
        </p: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132840" y="0"/>
              <a:ext cx="856805" cy="856805"/>
            </a:xfrm>
            <a:prstGeom prst="rect">
              <a:avLst/>
            </a:prstGeom>
          </p:spPr>
        </p:pic>
      </p:grpSp>
      <p:grpSp>
        <p:nvGrpSpPr>
          <p:cNvPr id="25" name="Group 25"/>
          <p:cNvGrpSpPr/>
          <p:nvPr/>
        </p:nvGrpSpPr>
        <p:grpSpPr>
          <a:xfrm>
            <a:off x="9144000" y="3653194"/>
            <a:ext cx="3621758" cy="3432313"/>
            <a:chOff x="0" y="0"/>
            <a:chExt cx="4829011" cy="4576417"/>
          </a:xfrm>
        </p:grpSpPr>
        <p:sp>
          <p:nvSpPr>
            <p:cNvPr id="26" name="TextBox 26"/>
            <p:cNvSpPr txBox="1"/>
            <p:nvPr/>
          </p:nvSpPr>
          <p:spPr>
            <a:xfrm>
              <a:off x="3297668" y="-47625"/>
              <a:ext cx="752870" cy="747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F3F7FA"/>
                  </a:solidFill>
                  <a:latin typeface="Arimo"/>
                </a:rPr>
                <a:t>Item 1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F3F7FA"/>
                  </a:solidFill>
                  <a:latin typeface="Arimo"/>
                </a:rPr>
                <a:t>20%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4076142" y="2348271"/>
              <a:ext cx="752870" cy="747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F3F7FA"/>
                  </a:solidFill>
                  <a:latin typeface="Arimo"/>
                </a:rPr>
                <a:t>Item 2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F3F7FA"/>
                  </a:solidFill>
                  <a:latin typeface="Arimo"/>
                </a:rPr>
                <a:t>20%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2038071" y="3829016"/>
              <a:ext cx="752870" cy="747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F3F7FA"/>
                  </a:solidFill>
                  <a:latin typeface="Arimo"/>
                </a:rPr>
                <a:t>Item 3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F3F7FA"/>
                  </a:solidFill>
                  <a:latin typeface="Arimo"/>
                </a:rPr>
                <a:t>20%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2348271"/>
              <a:ext cx="752870" cy="747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F3F7FA"/>
                  </a:solidFill>
                  <a:latin typeface="Arimo"/>
                </a:rPr>
                <a:t>Item 4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F3F7FA"/>
                  </a:solidFill>
                  <a:latin typeface="Arimo"/>
                </a:rPr>
                <a:t>20%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78474" y="-47625"/>
              <a:ext cx="752870" cy="747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F3F7FA"/>
                  </a:solidFill>
                  <a:latin typeface="Arimo"/>
                </a:rPr>
                <a:t>Item 5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F3F7FA"/>
                  </a:solidFill>
                  <a:latin typeface="Arimo"/>
                </a:rPr>
                <a:t>20%</a:t>
              </a:r>
            </a:p>
          </p:txBody>
        </p:sp>
        <p:grpSp>
          <p:nvGrpSpPr>
            <p:cNvPr id="31" name="Group 31"/>
            <p:cNvGrpSpPr>
              <a:grpSpLocks noChangeAspect="1"/>
            </p:cNvGrpSpPr>
            <p:nvPr/>
          </p:nvGrpSpPr>
          <p:grpSpPr>
            <a:xfrm>
              <a:off x="840511" y="509580"/>
              <a:ext cx="3147989" cy="3147989"/>
              <a:chOff x="-12700" y="-12700"/>
              <a:chExt cx="25400" cy="254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-12700"/>
                <a:ext cx="12259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259" h="12700">
                    <a:moveTo>
                      <a:pt x="0" y="0"/>
                    </a:moveTo>
                    <a:lnTo>
                      <a:pt x="0" y="0"/>
                    </a:lnTo>
                    <a:cubicBezTo>
                      <a:pt x="5737" y="0"/>
                      <a:pt x="10762" y="3846"/>
                      <a:pt x="12259" y="9384"/>
                    </a:cubicBez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3F7FA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0" y="-3925"/>
                <a:ext cx="13851" cy="14559"/>
              </a:xfrm>
              <a:custGeom>
                <a:avLst/>
                <a:gdLst/>
                <a:ahLst/>
                <a:cxnLst/>
                <a:rect l="l" t="t" r="r" b="b"/>
                <a:pathLst>
                  <a:path w="13851" h="14559">
                    <a:moveTo>
                      <a:pt x="12078" y="0"/>
                    </a:moveTo>
                    <a:cubicBezTo>
                      <a:pt x="13851" y="5457"/>
                      <a:pt x="11746" y="11424"/>
                      <a:pt x="6942" y="14560"/>
                    </a:cubicBezTo>
                    <a:lnTo>
                      <a:pt x="0" y="3925"/>
                    </a:lnTo>
                    <a:close/>
                  </a:path>
                </a:pathLst>
              </a:custGeom>
              <a:solidFill>
                <a:srgbClr val="DBDDE1"/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-7969" y="0"/>
                <a:ext cx="15434" cy="13647"/>
              </a:xfrm>
              <a:custGeom>
                <a:avLst/>
                <a:gdLst/>
                <a:ahLst/>
                <a:cxnLst/>
                <a:rect l="l" t="t" r="r" b="b"/>
                <a:pathLst>
                  <a:path w="15434" h="13647">
                    <a:moveTo>
                      <a:pt x="15434" y="10275"/>
                    </a:moveTo>
                    <a:cubicBezTo>
                      <a:pt x="10793" y="13647"/>
                      <a:pt x="4467" y="13488"/>
                      <a:pt x="0" y="9889"/>
                    </a:cubicBezTo>
                    <a:lnTo>
                      <a:pt x="7969" y="0"/>
                    </a:lnTo>
                    <a:close/>
                  </a:path>
                </a:pathLst>
              </a:custGeom>
              <a:solidFill>
                <a:srgbClr val="C3C3C7"/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-13910" y="-4523"/>
                <a:ext cx="13910" cy="14798"/>
              </a:xfrm>
              <a:custGeom>
                <a:avLst/>
                <a:gdLst/>
                <a:ahLst/>
                <a:cxnLst/>
                <a:rect l="l" t="t" r="r" b="b"/>
                <a:pathLst>
                  <a:path w="13910" h="14798">
                    <a:moveTo>
                      <a:pt x="6445" y="14798"/>
                    </a:moveTo>
                    <a:cubicBezTo>
                      <a:pt x="1804" y="11425"/>
                      <a:pt x="0" y="5360"/>
                      <a:pt x="2043" y="0"/>
                    </a:cubicBezTo>
                    <a:lnTo>
                      <a:pt x="13910" y="4523"/>
                    </a:lnTo>
                    <a:close/>
                  </a:path>
                </a:pathLst>
              </a:custGeom>
              <a:solidFill>
                <a:srgbClr val="ADAAAE"/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-12078" y="-12700"/>
                <a:ext cx="12078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078" h="12700">
                    <a:moveTo>
                      <a:pt x="0" y="8775"/>
                    </a:moveTo>
                    <a:cubicBezTo>
                      <a:pt x="1700" y="3543"/>
                      <a:pt x="6575" y="1"/>
                      <a:pt x="12077" y="0"/>
                    </a:cubicBezTo>
                    <a:lnTo>
                      <a:pt x="12078" y="12700"/>
                    </a:lnTo>
                    <a:close/>
                  </a:path>
                </a:pathLst>
              </a:custGeom>
              <a:solidFill>
                <a:srgbClr val="969295"/>
              </a:solidFill>
            </p:spPr>
          </p:sp>
        </p:grpSp>
      </p:grpSp>
      <p:grpSp>
        <p:nvGrpSpPr>
          <p:cNvPr id="37" name="Group 37"/>
          <p:cNvGrpSpPr/>
          <p:nvPr/>
        </p:nvGrpSpPr>
        <p:grpSpPr>
          <a:xfrm>
            <a:off x="13609507" y="6187692"/>
            <a:ext cx="3621758" cy="3432313"/>
            <a:chOff x="0" y="0"/>
            <a:chExt cx="4829011" cy="4576417"/>
          </a:xfrm>
        </p:grpSpPr>
        <p:sp>
          <p:nvSpPr>
            <p:cNvPr id="38" name="TextBox 38"/>
            <p:cNvSpPr txBox="1"/>
            <p:nvPr/>
          </p:nvSpPr>
          <p:spPr>
            <a:xfrm>
              <a:off x="3297668" y="-47625"/>
              <a:ext cx="752870" cy="747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F3F7FA"/>
                  </a:solidFill>
                  <a:latin typeface="Arimo"/>
                </a:rPr>
                <a:t>Item 1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F3F7FA"/>
                  </a:solidFill>
                  <a:latin typeface="Arimo"/>
                </a:rPr>
                <a:t>20%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4076142" y="2348271"/>
              <a:ext cx="752870" cy="747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F3F7FA"/>
                  </a:solidFill>
                  <a:latin typeface="Arimo"/>
                </a:rPr>
                <a:t>Item 2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F3F7FA"/>
                  </a:solidFill>
                  <a:latin typeface="Arimo"/>
                </a:rPr>
                <a:t>20%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2038071" y="3829016"/>
              <a:ext cx="752870" cy="747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F3F7FA"/>
                  </a:solidFill>
                  <a:latin typeface="Arimo"/>
                </a:rPr>
                <a:t>Item 3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F3F7FA"/>
                  </a:solidFill>
                  <a:latin typeface="Arimo"/>
                </a:rPr>
                <a:t>20%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2348271"/>
              <a:ext cx="752870" cy="747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F3F7FA"/>
                  </a:solidFill>
                  <a:latin typeface="Arimo"/>
                </a:rPr>
                <a:t>Item 4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F3F7FA"/>
                  </a:solidFill>
                  <a:latin typeface="Arimo"/>
                </a:rPr>
                <a:t>20%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778474" y="-47625"/>
              <a:ext cx="752870" cy="747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F3F7FA"/>
                  </a:solidFill>
                  <a:latin typeface="Arimo"/>
                </a:rPr>
                <a:t>Item 5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F3F7FA"/>
                  </a:solidFill>
                  <a:latin typeface="Arimo"/>
                </a:rPr>
                <a:t>20%</a:t>
              </a:r>
            </a:p>
          </p:txBody>
        </p: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840511" y="509580"/>
              <a:ext cx="3147989" cy="3147989"/>
              <a:chOff x="-12700" y="-12700"/>
              <a:chExt cx="25400" cy="254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-12700"/>
                <a:ext cx="12259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259" h="12700">
                    <a:moveTo>
                      <a:pt x="0" y="0"/>
                    </a:moveTo>
                    <a:lnTo>
                      <a:pt x="0" y="0"/>
                    </a:lnTo>
                    <a:cubicBezTo>
                      <a:pt x="5737" y="0"/>
                      <a:pt x="10762" y="3846"/>
                      <a:pt x="12259" y="9384"/>
                    </a:cubicBez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3F7FA"/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0" y="-3925"/>
                <a:ext cx="13851" cy="14559"/>
              </a:xfrm>
              <a:custGeom>
                <a:avLst/>
                <a:gdLst/>
                <a:ahLst/>
                <a:cxnLst/>
                <a:rect l="l" t="t" r="r" b="b"/>
                <a:pathLst>
                  <a:path w="13851" h="14559">
                    <a:moveTo>
                      <a:pt x="12078" y="0"/>
                    </a:moveTo>
                    <a:cubicBezTo>
                      <a:pt x="13851" y="5457"/>
                      <a:pt x="11746" y="11424"/>
                      <a:pt x="6942" y="14560"/>
                    </a:cubicBezTo>
                    <a:lnTo>
                      <a:pt x="0" y="3925"/>
                    </a:lnTo>
                    <a:close/>
                  </a:path>
                </a:pathLst>
              </a:custGeom>
              <a:solidFill>
                <a:srgbClr val="DBDDE1"/>
              </a:solidFill>
            </p:spPr>
          </p:sp>
          <p:sp>
            <p:nvSpPr>
              <p:cNvPr id="46" name="Freeform 46"/>
              <p:cNvSpPr/>
              <p:nvPr/>
            </p:nvSpPr>
            <p:spPr>
              <a:xfrm>
                <a:off x="-7969" y="0"/>
                <a:ext cx="15434" cy="13647"/>
              </a:xfrm>
              <a:custGeom>
                <a:avLst/>
                <a:gdLst/>
                <a:ahLst/>
                <a:cxnLst/>
                <a:rect l="l" t="t" r="r" b="b"/>
                <a:pathLst>
                  <a:path w="15434" h="13647">
                    <a:moveTo>
                      <a:pt x="15434" y="10275"/>
                    </a:moveTo>
                    <a:cubicBezTo>
                      <a:pt x="10793" y="13647"/>
                      <a:pt x="4467" y="13488"/>
                      <a:pt x="0" y="9889"/>
                    </a:cubicBezTo>
                    <a:lnTo>
                      <a:pt x="7969" y="0"/>
                    </a:lnTo>
                    <a:close/>
                  </a:path>
                </a:pathLst>
              </a:custGeom>
              <a:solidFill>
                <a:srgbClr val="C3C3C7"/>
              </a:solidFill>
            </p:spPr>
          </p:sp>
          <p:sp>
            <p:nvSpPr>
              <p:cNvPr id="47" name="Freeform 47"/>
              <p:cNvSpPr/>
              <p:nvPr/>
            </p:nvSpPr>
            <p:spPr>
              <a:xfrm>
                <a:off x="-13910" y="-4523"/>
                <a:ext cx="13910" cy="14798"/>
              </a:xfrm>
              <a:custGeom>
                <a:avLst/>
                <a:gdLst/>
                <a:ahLst/>
                <a:cxnLst/>
                <a:rect l="l" t="t" r="r" b="b"/>
                <a:pathLst>
                  <a:path w="13910" h="14798">
                    <a:moveTo>
                      <a:pt x="6445" y="14798"/>
                    </a:moveTo>
                    <a:cubicBezTo>
                      <a:pt x="1804" y="11425"/>
                      <a:pt x="0" y="5360"/>
                      <a:pt x="2043" y="0"/>
                    </a:cubicBezTo>
                    <a:lnTo>
                      <a:pt x="13910" y="4523"/>
                    </a:lnTo>
                    <a:close/>
                  </a:path>
                </a:pathLst>
              </a:custGeom>
              <a:solidFill>
                <a:srgbClr val="ADAAAE"/>
              </a:solidFill>
            </p:spPr>
          </p:sp>
          <p:sp>
            <p:nvSpPr>
              <p:cNvPr id="48" name="Freeform 48"/>
              <p:cNvSpPr/>
              <p:nvPr/>
            </p:nvSpPr>
            <p:spPr>
              <a:xfrm>
                <a:off x="-12078" y="-12700"/>
                <a:ext cx="12078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078" h="12700">
                    <a:moveTo>
                      <a:pt x="0" y="8775"/>
                    </a:moveTo>
                    <a:cubicBezTo>
                      <a:pt x="1700" y="3543"/>
                      <a:pt x="6575" y="1"/>
                      <a:pt x="12077" y="0"/>
                    </a:cubicBezTo>
                    <a:lnTo>
                      <a:pt x="12078" y="12700"/>
                    </a:lnTo>
                    <a:close/>
                  </a:path>
                </a:pathLst>
              </a:custGeom>
              <a:solidFill>
                <a:srgbClr val="969295"/>
              </a:solidFill>
            </p:spPr>
          </p:sp>
        </p:grpSp>
      </p:grpSp>
      <p:grpSp>
        <p:nvGrpSpPr>
          <p:cNvPr id="49" name="Group 49"/>
          <p:cNvGrpSpPr/>
          <p:nvPr/>
        </p:nvGrpSpPr>
        <p:grpSpPr>
          <a:xfrm>
            <a:off x="993787" y="5753100"/>
            <a:ext cx="6588276" cy="1124686"/>
            <a:chOff x="0" y="-123825"/>
            <a:chExt cx="8784368" cy="1499581"/>
          </a:xfrm>
        </p:grpSpPr>
        <p:sp>
          <p:nvSpPr>
            <p:cNvPr id="50" name="TextBox 50"/>
            <p:cNvSpPr txBox="1"/>
            <p:nvPr/>
          </p:nvSpPr>
          <p:spPr>
            <a:xfrm>
              <a:off x="1324291" y="-123825"/>
              <a:ext cx="7460077" cy="1499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en-US" sz="3300" b="0" i="0" spc="297" dirty="0">
                  <a:solidFill>
                    <a:srgbClr val="0927EB"/>
                  </a:solidFill>
                  <a:latin typeface="Cooper Hewitt"/>
                </a:rPr>
                <a:t>PROPORCIONA MESURES I SUPORTS EDUCATIUS</a:t>
              </a:r>
            </a:p>
          </p:txBody>
        </p:sp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343598"/>
              <a:ext cx="856805" cy="856805"/>
            </a:xfrm>
            <a:prstGeom prst="rect">
              <a:avLst/>
            </a:prstGeom>
          </p:spPr>
        </p:pic>
      </p:grpSp>
      <p:grpSp>
        <p:nvGrpSpPr>
          <p:cNvPr id="52" name="Group 52"/>
          <p:cNvGrpSpPr/>
          <p:nvPr/>
        </p:nvGrpSpPr>
        <p:grpSpPr>
          <a:xfrm>
            <a:off x="11256792" y="7507771"/>
            <a:ext cx="2983214" cy="642604"/>
            <a:chOff x="0" y="0"/>
            <a:chExt cx="3977618" cy="856805"/>
          </a:xfrm>
        </p:grpSpPr>
        <p:sp>
          <p:nvSpPr>
            <p:cNvPr id="53" name="AutoShape 53"/>
            <p:cNvSpPr/>
            <p:nvPr/>
          </p:nvSpPr>
          <p:spPr>
            <a:xfrm>
              <a:off x="819425" y="428403"/>
              <a:ext cx="3158193" cy="20144"/>
            </a:xfrm>
            <a:prstGeom prst="rect">
              <a:avLst/>
            </a:prstGeom>
            <a:solidFill>
              <a:srgbClr val="F3F7FA"/>
            </a:solidFill>
          </p:spPr>
        </p:sp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0"/>
              <a:ext cx="856805" cy="856805"/>
            </a:xfrm>
            <a:prstGeom prst="rect">
              <a:avLst/>
            </a:prstGeom>
          </p:spPr>
        </p:pic>
      </p:grpSp>
      <p:grpSp>
        <p:nvGrpSpPr>
          <p:cNvPr id="55" name="Group 55"/>
          <p:cNvGrpSpPr/>
          <p:nvPr/>
        </p:nvGrpSpPr>
        <p:grpSpPr>
          <a:xfrm>
            <a:off x="1028700" y="7842019"/>
            <a:ext cx="6593799" cy="1568681"/>
            <a:chOff x="0" y="0"/>
            <a:chExt cx="8791732" cy="2091574"/>
          </a:xfrm>
        </p:grpSpPr>
        <p:sp>
          <p:nvSpPr>
            <p:cNvPr id="56" name="TextBox 56"/>
            <p:cNvSpPr txBox="1"/>
            <p:nvPr/>
          </p:nvSpPr>
          <p:spPr>
            <a:xfrm>
              <a:off x="1331655" y="-123825"/>
              <a:ext cx="7460077" cy="2215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en-US" sz="3300" b="0" i="0" spc="297" dirty="0" smtClean="0">
                  <a:solidFill>
                    <a:srgbClr val="0927EB"/>
                  </a:solidFill>
                  <a:latin typeface="Cooper Hewitt"/>
                </a:rPr>
                <a:t>AFAVOREIX EL </a:t>
              </a:r>
              <a:r>
                <a:rPr lang="en-US" sz="3300" b="0" i="0" spc="297" dirty="0">
                  <a:solidFill>
                    <a:srgbClr val="0927EB"/>
                  </a:solidFill>
                  <a:latin typeface="Cooper Hewitt"/>
                </a:rPr>
                <a:t>DESENVOLUPAMENT PERSONAL I SOCIAL</a:t>
              </a:r>
            </a:p>
          </p:txBody>
        </p:sp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0" y="592032"/>
              <a:ext cx="856805" cy="856805"/>
            </a:xfrm>
            <a:prstGeom prst="rect">
              <a:avLst/>
            </a:prstGeom>
          </p:spPr>
        </p:pic>
      </p:grpSp>
      <p:pic>
        <p:nvPicPr>
          <p:cNvPr id="58" name="Picture 58"/>
          <p:cNvPicPr>
            <a:picLocks noChangeAspect="1"/>
          </p:cNvPicPr>
          <p:nvPr/>
        </p:nvPicPr>
        <p:blipFill>
          <a:blip r:embed="rId8"/>
          <a:srcRect l="12349" r="13219"/>
          <a:stretch>
            <a:fillRect/>
          </a:stretch>
        </p:blipFill>
        <p:spPr>
          <a:xfrm>
            <a:off x="9570084" y="-11165"/>
            <a:ext cx="11581350" cy="10366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1495" b="11495"/>
          <a:stretch>
            <a:fillRect/>
          </a:stretch>
        </p:blipFill>
        <p:spPr>
          <a:xfrm>
            <a:off x="1155" y="-85847"/>
            <a:ext cx="18349718" cy="1059833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099011" y="7658100"/>
            <a:ext cx="5265189" cy="2065195"/>
            <a:chOff x="0" y="0"/>
            <a:chExt cx="3912447" cy="15346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12447" cy="1534602"/>
            </a:xfrm>
            <a:custGeom>
              <a:avLst/>
              <a:gdLst/>
              <a:ahLst/>
              <a:cxnLst/>
              <a:rect l="l" t="t" r="r" b="b"/>
              <a:pathLst>
                <a:path w="3912447" h="1534602">
                  <a:moveTo>
                    <a:pt x="0" y="0"/>
                  </a:moveTo>
                  <a:lnTo>
                    <a:pt x="3912447" y="0"/>
                  </a:lnTo>
                  <a:lnTo>
                    <a:pt x="3912447" y="1534602"/>
                  </a:lnTo>
                  <a:lnTo>
                    <a:pt x="0" y="1534602"/>
                  </a:lnTo>
                  <a:close/>
                </a:path>
              </a:pathLst>
            </a:custGeom>
            <a:solidFill>
              <a:srgbClr val="0927E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3164212" y="8133715"/>
            <a:ext cx="5186661" cy="1124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FFFFFF"/>
                </a:solidFill>
                <a:latin typeface="Cooper Hewitt"/>
              </a:rPr>
              <a:t>P.I  /  N.E.S.E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64322" y="-226292"/>
            <a:ext cx="18816644" cy="4578715"/>
          </a:xfrm>
          <a:prstGeom prst="rect">
            <a:avLst/>
          </a:prstGeom>
          <a:solidFill>
            <a:srgbClr val="F3F7FA"/>
          </a:solidFill>
        </p:spPr>
      </p:sp>
      <p:grpSp>
        <p:nvGrpSpPr>
          <p:cNvPr id="3" name="Group 3"/>
          <p:cNvGrpSpPr/>
          <p:nvPr/>
        </p:nvGrpSpPr>
        <p:grpSpPr>
          <a:xfrm>
            <a:off x="0" y="3650885"/>
            <a:ext cx="18288000" cy="3422575"/>
            <a:chOff x="0" y="0"/>
            <a:chExt cx="24384000" cy="456343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t="28945" b="28945"/>
            <a:stretch>
              <a:fillRect/>
            </a:stretch>
          </p:blipFill>
          <p:spPr>
            <a:xfrm>
              <a:off x="0" y="0"/>
              <a:ext cx="8128000" cy="456343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t="31296" b="31296"/>
            <a:stretch>
              <a:fillRect/>
            </a:stretch>
          </p:blipFill>
          <p:spPr>
            <a:xfrm>
              <a:off x="8128000" y="0"/>
              <a:ext cx="8128000" cy="456343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t="7865" b="7865"/>
            <a:stretch>
              <a:fillRect/>
            </a:stretch>
          </p:blipFill>
          <p:spPr>
            <a:xfrm>
              <a:off x="16256000" y="0"/>
              <a:ext cx="8128000" cy="4563433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6644278" y="1112866"/>
            <a:ext cx="10615022" cy="1329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100"/>
              </a:lnSpc>
            </a:pPr>
            <a:r>
              <a:rPr lang="en-US" sz="7000" b="1" i="0" spc="210">
                <a:solidFill>
                  <a:srgbClr val="0927EB"/>
                </a:solidFill>
                <a:latin typeface="Cooper Hewitt"/>
              </a:rPr>
              <a:t>EQUIP SANITARI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28700" y="8019322"/>
            <a:ext cx="4321051" cy="1741253"/>
            <a:chOff x="0" y="0"/>
            <a:chExt cx="5761401" cy="2321670"/>
          </a:xfrm>
        </p:grpSpPr>
        <p:sp>
          <p:nvSpPr>
            <p:cNvPr id="9" name="TextBox 9"/>
            <p:cNvSpPr txBox="1"/>
            <p:nvPr/>
          </p:nvSpPr>
          <p:spPr>
            <a:xfrm>
              <a:off x="0" y="1540620"/>
              <a:ext cx="5761401" cy="781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23825"/>
              <a:ext cx="5761401" cy="1499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r>
                <a:rPr lang="en-US" sz="3300" b="0" i="0" spc="297">
                  <a:solidFill>
                    <a:srgbClr val="F3F7FA"/>
                  </a:solidFill>
                  <a:latin typeface="Cooper Hewitt"/>
                </a:rPr>
                <a:t>PROMOCIÓ DE LA SALUT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983475" y="8050880"/>
            <a:ext cx="4321051" cy="1204389"/>
            <a:chOff x="0" y="0"/>
            <a:chExt cx="5761401" cy="160585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824802"/>
              <a:ext cx="5761401" cy="781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23825"/>
              <a:ext cx="5761401" cy="7837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r>
                <a:rPr lang="en-US" sz="3300" b="0" i="0" spc="297">
                  <a:solidFill>
                    <a:srgbClr val="F3F7FA"/>
                  </a:solidFill>
                  <a:latin typeface="Cooper Hewitt"/>
                </a:rPr>
                <a:t>ATENCIÓ SANITÀRIA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938249" y="7776387"/>
            <a:ext cx="4321051" cy="1753376"/>
            <a:chOff x="0" y="0"/>
            <a:chExt cx="5761401" cy="2337834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556784"/>
              <a:ext cx="5761401" cy="781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endParaRPr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23825"/>
              <a:ext cx="5761401" cy="1515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r>
                <a:rPr lang="en-US" sz="3300" b="0" i="0" spc="297">
                  <a:solidFill>
                    <a:srgbClr val="F3F7FA"/>
                  </a:solidFill>
                  <a:latin typeface="Cooper Hewitt"/>
                </a:rPr>
                <a:t>ORIENTACIÓ I ASSESSORAMENT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 t="5305" r="3637" b="3429"/>
          <a:stretch>
            <a:fillRect/>
          </a:stretch>
        </p:blipFill>
        <p:spPr>
          <a:xfrm>
            <a:off x="6052158" y="3650884"/>
            <a:ext cx="6274228" cy="342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1808" b="3840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8412" y="7912140"/>
            <a:ext cx="19044824" cy="1346160"/>
            <a:chOff x="0" y="0"/>
            <a:chExt cx="25393099" cy="179488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93099" cy="179488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876149" y="471991"/>
              <a:ext cx="21150898" cy="769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b="0" i="0" spc="30" dirty="0">
                  <a:solidFill>
                    <a:srgbClr val="0927EB"/>
                  </a:solidFill>
                  <a:latin typeface="Cooper Hewitt"/>
                </a:rPr>
                <a:t>                </a:t>
              </a:r>
              <a:r>
                <a:rPr lang="en-US" sz="3000" b="0" i="0" spc="30" dirty="0" smtClean="0">
                  <a:solidFill>
                    <a:srgbClr val="0927EB"/>
                  </a:solidFill>
                  <a:latin typeface="Cooper Hewitt"/>
                </a:rPr>
                <a:t>PLURIDISCAPACITAT                        </a:t>
              </a:r>
              <a:r>
                <a:rPr lang="en-US" sz="2800" b="0" i="0" spc="30" dirty="0" smtClean="0">
                  <a:solidFill>
                    <a:srgbClr val="0927EB"/>
                  </a:solidFill>
                  <a:latin typeface="Cooper Hewitt"/>
                </a:rPr>
                <a:t>NECESSITATS </a:t>
              </a:r>
              <a:r>
                <a:rPr lang="en-US" sz="2800" spc="30" dirty="0">
                  <a:solidFill>
                    <a:srgbClr val="0927EB"/>
                  </a:solidFill>
                  <a:latin typeface="Cooper Hewitt"/>
                </a:rPr>
                <a:t>DE </a:t>
              </a:r>
              <a:r>
                <a:rPr lang="en-US" sz="2800" spc="30" dirty="0" smtClean="0">
                  <a:solidFill>
                    <a:srgbClr val="0927EB"/>
                  </a:solidFill>
                  <a:latin typeface="Cooper Hewitt"/>
                </a:rPr>
                <a:t>SUPORT GENERALITZAT</a:t>
              </a:r>
              <a:endParaRPr lang="en-US" sz="3000" b="0" i="0" spc="30" dirty="0">
                <a:solidFill>
                  <a:srgbClr val="0927EB"/>
                </a:solidFill>
                <a:latin typeface="Cooper Hewit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216</Words>
  <Application>Microsoft Office PowerPoint</Application>
  <PresentationFormat>Personalizado</PresentationFormat>
  <Paragraphs>81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Arial</vt:lpstr>
      <vt:lpstr>Alegreya Sans SC Black</vt:lpstr>
      <vt:lpstr>Kavoon</vt:lpstr>
      <vt:lpstr>Arimo</vt:lpstr>
      <vt:lpstr>Cooper Hewitt</vt:lpstr>
      <vt:lpstr>Adigiana Toybox</vt:lpstr>
      <vt:lpstr>Gloria Hallelujah</vt:lpstr>
      <vt:lpstr>Calibri</vt:lpstr>
      <vt:lpstr>Montserrat Extra-Bold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infermeria des de la vessant més pedagògica</dc:title>
  <dc:creator>user</dc:creator>
  <cp:lastModifiedBy>user</cp:lastModifiedBy>
  <cp:revision>3</cp:revision>
  <dcterms:created xsi:type="dcterms:W3CDTF">2006-08-16T00:00:00Z</dcterms:created>
  <dcterms:modified xsi:type="dcterms:W3CDTF">2019-06-20T11:47:04Z</dcterms:modified>
  <dc:identifier>DADc1nWZao8</dc:identifier>
</cp:coreProperties>
</file>